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4" r:id="rId15"/>
    <p:sldId id="276" r:id="rId16"/>
    <p:sldId id="277" r:id="rId17"/>
    <p:sldId id="278" r:id="rId18"/>
    <p:sldId id="279" r:id="rId19"/>
    <p:sldId id="280" r:id="rId20"/>
    <p:sldId id="260" r:id="rId21"/>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02" autoAdjust="0"/>
  </p:normalViewPr>
  <p:slideViewPr>
    <p:cSldViewPr snapToGrid="0">
      <p:cViewPr varScale="1">
        <p:scale>
          <a:sx n="100" d="100"/>
          <a:sy n="100" d="100"/>
        </p:scale>
        <p:origin x="34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DC22AD-4D53-4CF1-894F-CDA2B676AB61}" type="datetimeFigureOut">
              <a:rPr lang="zh-TW" altLang="en-US" smtClean="0"/>
              <a:t>2018/11/20</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BBD57A-9348-43AD-AC2F-FCE73D42E3C9}" type="slidenum">
              <a:rPr lang="zh-TW" altLang="en-US" smtClean="0"/>
              <a:t>‹#›</a:t>
            </a:fld>
            <a:endParaRPr lang="zh-TW" altLang="en-US"/>
          </a:p>
        </p:txBody>
      </p:sp>
    </p:spTree>
    <p:extLst>
      <p:ext uri="{BB962C8B-B14F-4D97-AF65-F5344CB8AC3E}">
        <p14:creationId xmlns:p14="http://schemas.microsoft.com/office/powerpoint/2010/main" val="367309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Why we need the cotangent weights?</a:t>
            </a:r>
            <a:endParaRPr lang="zh-TW" altLang="en-US" dirty="0"/>
          </a:p>
        </p:txBody>
      </p:sp>
      <p:sp>
        <p:nvSpPr>
          <p:cNvPr id="4" name="投影片編號版面配置區 3"/>
          <p:cNvSpPr>
            <a:spLocks noGrp="1"/>
          </p:cNvSpPr>
          <p:nvPr>
            <p:ph type="sldNum" sz="quarter" idx="10"/>
          </p:nvPr>
        </p:nvSpPr>
        <p:spPr/>
        <p:txBody>
          <a:bodyPr/>
          <a:lstStyle/>
          <a:p>
            <a:fld id="{8DBBD57A-9348-43AD-AC2F-FCE73D42E3C9}" type="slidenum">
              <a:rPr lang="zh-TW" altLang="en-US" smtClean="0"/>
              <a:t>4</a:t>
            </a:fld>
            <a:endParaRPr lang="zh-TW" altLang="en-US"/>
          </a:p>
        </p:txBody>
      </p:sp>
    </p:spTree>
    <p:extLst>
      <p:ext uri="{BB962C8B-B14F-4D97-AF65-F5344CB8AC3E}">
        <p14:creationId xmlns:p14="http://schemas.microsoft.com/office/powerpoint/2010/main" val="125092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The use of matrix logarithm helps make the feature linearly combinable.</a:t>
            </a:r>
            <a:endParaRPr lang="zh-TW" altLang="en-US" dirty="0"/>
          </a:p>
        </p:txBody>
      </p:sp>
      <p:sp>
        <p:nvSpPr>
          <p:cNvPr id="4" name="投影片編號版面配置區 3"/>
          <p:cNvSpPr>
            <a:spLocks noGrp="1"/>
          </p:cNvSpPr>
          <p:nvPr>
            <p:ph type="sldNum" sz="quarter" idx="10"/>
          </p:nvPr>
        </p:nvSpPr>
        <p:spPr/>
        <p:txBody>
          <a:bodyPr/>
          <a:lstStyle/>
          <a:p>
            <a:fld id="{8DBBD57A-9348-43AD-AC2F-FCE73D42E3C9}" type="slidenum">
              <a:rPr lang="zh-TW" altLang="en-US" smtClean="0"/>
              <a:t>5</a:t>
            </a:fld>
            <a:endParaRPr lang="zh-TW" altLang="en-US"/>
          </a:p>
        </p:txBody>
      </p:sp>
    </p:spTree>
    <p:extLst>
      <p:ext uri="{BB962C8B-B14F-4D97-AF65-F5344CB8AC3E}">
        <p14:creationId xmlns:p14="http://schemas.microsoft.com/office/powerpoint/2010/main" val="1604498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Prior </a:t>
            </a:r>
            <a:r>
              <a:rPr lang="zh-TW" altLang="en-US" dirty="0" smtClean="0"/>
              <a:t>與 </a:t>
            </a:r>
            <a:r>
              <a:rPr lang="en-US" altLang="zh-TW" dirty="0" smtClean="0"/>
              <a:t>posterior </a:t>
            </a:r>
            <a:r>
              <a:rPr lang="zh-TW" altLang="en-US" dirty="0" smtClean="0"/>
              <a:t>的關係</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DBBD57A-9348-43AD-AC2F-FCE73D42E3C9}" type="slidenum">
              <a:rPr lang="zh-TW" altLang="en-US" smtClean="0"/>
              <a:t>8</a:t>
            </a:fld>
            <a:endParaRPr lang="zh-TW" altLang="en-US"/>
          </a:p>
        </p:txBody>
      </p:sp>
    </p:spTree>
    <p:extLst>
      <p:ext uri="{BB962C8B-B14F-4D97-AF65-F5344CB8AC3E}">
        <p14:creationId xmlns:p14="http://schemas.microsoft.com/office/powerpoint/2010/main" val="176168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The latent space z provides an embedding that facilitates</a:t>
            </a:r>
          </a:p>
          <a:p>
            <a:r>
              <a:rPr lang="en-US" altLang="zh-TW" sz="1200" b="0" i="0" u="none" strike="noStrike" kern="1200" baseline="0" dirty="0" smtClean="0">
                <a:solidFill>
                  <a:schemeClr val="tx1"/>
                </a:solidFill>
                <a:latin typeface="+mn-lt"/>
                <a:ea typeface="+mn-ea"/>
                <a:cs typeface="+mn-cs"/>
              </a:rPr>
              <a:t>various applications. However, to ensure reconstruction</a:t>
            </a:r>
          </a:p>
          <a:p>
            <a:r>
              <a:rPr lang="en-US" altLang="zh-TW" sz="1200" b="0" i="0" u="none" strike="noStrike" kern="1200" baseline="0" dirty="0" smtClean="0">
                <a:solidFill>
                  <a:schemeClr val="tx1"/>
                </a:solidFill>
                <a:latin typeface="+mn-lt"/>
                <a:ea typeface="+mn-ea"/>
                <a:cs typeface="+mn-cs"/>
              </a:rPr>
              <a:t>quality, the dimension of z is typically high (over</a:t>
            </a:r>
          </a:p>
          <a:p>
            <a:r>
              <a:rPr lang="en-US" altLang="zh-TW" sz="1200" b="0" i="0" u="none" strike="noStrike" kern="1200" baseline="0" dirty="0" smtClean="0">
                <a:solidFill>
                  <a:schemeClr val="tx1"/>
                </a:solidFill>
                <a:latin typeface="+mn-lt"/>
                <a:ea typeface="+mn-ea"/>
                <a:cs typeface="+mn-cs"/>
              </a:rPr>
              <a:t>100), thus not suitable for low-dimensional embedding.</a:t>
            </a:r>
            <a:endParaRPr lang="zh-TW" altLang="en-US" dirty="0"/>
          </a:p>
        </p:txBody>
      </p:sp>
      <p:sp>
        <p:nvSpPr>
          <p:cNvPr id="4" name="投影片編號版面配置區 3"/>
          <p:cNvSpPr>
            <a:spLocks noGrp="1"/>
          </p:cNvSpPr>
          <p:nvPr>
            <p:ph type="sldNum" sz="quarter" idx="10"/>
          </p:nvPr>
        </p:nvSpPr>
        <p:spPr/>
        <p:txBody>
          <a:bodyPr/>
          <a:lstStyle/>
          <a:p>
            <a:fld id="{8DBBD57A-9348-43AD-AC2F-FCE73D42E3C9}" type="slidenum">
              <a:rPr lang="zh-TW" altLang="en-US" smtClean="0"/>
              <a:t>10</a:t>
            </a:fld>
            <a:endParaRPr lang="zh-TW" altLang="en-US"/>
          </a:p>
        </p:txBody>
      </p:sp>
    </p:spTree>
    <p:extLst>
      <p:ext uri="{BB962C8B-B14F-4D97-AF65-F5344CB8AC3E}">
        <p14:creationId xmlns:p14="http://schemas.microsoft.com/office/powerpoint/2010/main" val="3534351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維度降的太低，會有資訊遺失的問題。</a:t>
            </a:r>
            <a:endParaRPr lang="en-US" altLang="zh-TW" dirty="0" smtClean="0"/>
          </a:p>
          <a:p>
            <a:r>
              <a:rPr lang="zh-TW" altLang="en-US" dirty="0" smtClean="0"/>
              <a:t>維度降的不夠低，無法改善結果且會有</a:t>
            </a:r>
            <a:r>
              <a:rPr lang="en-US" altLang="zh-TW" dirty="0" err="1" smtClean="0"/>
              <a:t>overfitting</a:t>
            </a:r>
            <a:r>
              <a:rPr lang="zh-TW" altLang="en-US" dirty="0" smtClean="0"/>
              <a:t>的問題</a:t>
            </a:r>
            <a:endParaRPr lang="zh-TW" altLang="en-US" dirty="0"/>
          </a:p>
        </p:txBody>
      </p:sp>
      <p:sp>
        <p:nvSpPr>
          <p:cNvPr id="4" name="投影片編號版面配置區 3"/>
          <p:cNvSpPr>
            <a:spLocks noGrp="1"/>
          </p:cNvSpPr>
          <p:nvPr>
            <p:ph type="sldNum" sz="quarter" idx="10"/>
          </p:nvPr>
        </p:nvSpPr>
        <p:spPr/>
        <p:txBody>
          <a:bodyPr/>
          <a:lstStyle/>
          <a:p>
            <a:fld id="{8DBBD57A-9348-43AD-AC2F-FCE73D42E3C9}" type="slidenum">
              <a:rPr lang="zh-TW" altLang="en-US" smtClean="0"/>
              <a:t>12</a:t>
            </a:fld>
            <a:endParaRPr lang="zh-TW" altLang="en-US"/>
          </a:p>
        </p:txBody>
      </p:sp>
    </p:spTree>
    <p:extLst>
      <p:ext uri="{BB962C8B-B14F-4D97-AF65-F5344CB8AC3E}">
        <p14:creationId xmlns:p14="http://schemas.microsoft.com/office/powerpoint/2010/main" val="1571260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透過調整</a:t>
            </a:r>
            <a:r>
              <a:rPr lang="en-US" altLang="zh-TW" dirty="0" err="1" smtClean="0"/>
              <a:t>sigma_object</a:t>
            </a:r>
            <a:r>
              <a:rPr lang="zh-TW" altLang="en-US" dirty="0" smtClean="0"/>
              <a:t>的值，觀察</a:t>
            </a:r>
            <a:r>
              <a:rPr lang="en-US" altLang="zh-TW" dirty="0" smtClean="0"/>
              <a:t>mesh</a:t>
            </a:r>
            <a:r>
              <a:rPr lang="zh-TW" altLang="en-US" dirty="0" smtClean="0"/>
              <a:t>的變化</a:t>
            </a:r>
            <a:endParaRPr lang="zh-TW" altLang="en-US" dirty="0"/>
          </a:p>
        </p:txBody>
      </p:sp>
      <p:sp>
        <p:nvSpPr>
          <p:cNvPr id="4" name="投影片編號版面配置區 3"/>
          <p:cNvSpPr>
            <a:spLocks noGrp="1"/>
          </p:cNvSpPr>
          <p:nvPr>
            <p:ph type="sldNum" sz="quarter" idx="10"/>
          </p:nvPr>
        </p:nvSpPr>
        <p:spPr/>
        <p:txBody>
          <a:bodyPr/>
          <a:lstStyle/>
          <a:p>
            <a:fld id="{8DBBD57A-9348-43AD-AC2F-FCE73D42E3C9}" type="slidenum">
              <a:rPr lang="zh-TW" altLang="en-US" smtClean="0"/>
              <a:t>18</a:t>
            </a:fld>
            <a:endParaRPr lang="zh-TW" altLang="en-US"/>
          </a:p>
        </p:txBody>
      </p:sp>
    </p:spTree>
    <p:extLst>
      <p:ext uri="{BB962C8B-B14F-4D97-AF65-F5344CB8AC3E}">
        <p14:creationId xmlns:p14="http://schemas.microsoft.com/office/powerpoint/2010/main" val="92645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419004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21902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7564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4228483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3886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TW" altLang="en-US" smtClean="0"/>
              <a:t>按一下以編輯母片標題樣式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smtClean="0"/>
              <a:t>按一下以編輯母片文字樣式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8529853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77382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175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649058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72406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23961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242903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406379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287397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3660632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2668F6F0-F7D7-4675-8D93-277707211E70}" type="datetimeFigureOut">
              <a:rPr lang="zh-TW" altLang="en-US" smtClean="0"/>
              <a:t>2018/11/20</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41947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68F6F0-F7D7-4675-8D93-277707211E70}" type="datetimeFigureOut">
              <a:rPr lang="zh-TW" altLang="en-US" smtClean="0"/>
              <a:t>2018/11/20</a:t>
            </a:fld>
            <a:endParaRPr lang="zh-TW"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D18F89C-9AF3-46CE-B0CF-DA41DAB0AEE1}" type="slidenum">
              <a:rPr lang="zh-TW" altLang="en-US" smtClean="0"/>
              <a:t>‹#›</a:t>
            </a:fld>
            <a:endParaRPr lang="zh-TW" altLang="en-US"/>
          </a:p>
        </p:txBody>
      </p:sp>
    </p:spTree>
    <p:extLst>
      <p:ext uri="{BB962C8B-B14F-4D97-AF65-F5344CB8AC3E}">
        <p14:creationId xmlns:p14="http://schemas.microsoft.com/office/powerpoint/2010/main" val="149065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400665" y="2857684"/>
            <a:ext cx="10458450" cy="735106"/>
          </a:xfrm>
        </p:spPr>
        <p:txBody>
          <a:bodyPr>
            <a:noAutofit/>
          </a:bodyPr>
          <a:lstStyle/>
          <a:p>
            <a:r>
              <a:rPr lang="en-US" altLang="zh-TW" sz="3000" dirty="0" err="1"/>
              <a:t>Variational</a:t>
            </a:r>
            <a:r>
              <a:rPr lang="en-US" altLang="zh-TW" sz="3000" dirty="0" smtClean="0"/>
              <a:t> </a:t>
            </a:r>
            <a:r>
              <a:rPr lang="en-US" altLang="zh-TW" sz="3000" dirty="0" err="1" smtClean="0"/>
              <a:t>Autoencoders</a:t>
            </a:r>
            <a:r>
              <a:rPr lang="en-US" altLang="zh-TW" sz="3000" dirty="0" smtClean="0"/>
              <a:t> for Deforming 3D Mesh Models</a:t>
            </a:r>
            <a:br>
              <a:rPr lang="en-US" altLang="zh-TW" sz="3000" dirty="0" smtClean="0"/>
            </a:br>
            <a:r>
              <a:rPr lang="en-US" altLang="zh-TW" sz="1200" dirty="0"/>
              <a:t>Tan, </a:t>
            </a:r>
            <a:r>
              <a:rPr lang="en-US" altLang="zh-TW" sz="1200" dirty="0" err="1"/>
              <a:t>Qingyang</a:t>
            </a:r>
            <a:r>
              <a:rPr lang="en-US" altLang="zh-TW" sz="1200" dirty="0"/>
              <a:t>, et al. "</a:t>
            </a:r>
            <a:r>
              <a:rPr lang="en-US" altLang="zh-TW" sz="1200" dirty="0" err="1"/>
              <a:t>Variational</a:t>
            </a:r>
            <a:r>
              <a:rPr lang="en-US" altLang="zh-TW" sz="1200" dirty="0"/>
              <a:t> </a:t>
            </a:r>
            <a:r>
              <a:rPr lang="en-US" altLang="zh-TW" sz="1200" dirty="0" err="1"/>
              <a:t>Autoencoders</a:t>
            </a:r>
            <a:r>
              <a:rPr lang="en-US" altLang="zh-TW" sz="1200" dirty="0"/>
              <a:t> for Deforming 3D Mesh Models." </a:t>
            </a:r>
            <a:r>
              <a:rPr lang="en-US" altLang="zh-TW" sz="1200" i="1" dirty="0" err="1"/>
              <a:t>arXiv</a:t>
            </a:r>
            <a:r>
              <a:rPr lang="en-US" altLang="zh-TW" sz="1200" i="1" dirty="0"/>
              <a:t> preprint arXiv:1709.04307</a:t>
            </a:r>
            <a:r>
              <a:rPr lang="en-US" altLang="zh-TW" sz="1200" dirty="0"/>
              <a:t> (2017).</a:t>
            </a:r>
            <a:endParaRPr lang="zh-TW" altLang="en-US" sz="1200" dirty="0"/>
          </a:p>
        </p:txBody>
      </p:sp>
      <p:sp>
        <p:nvSpPr>
          <p:cNvPr id="5" name="副標題 4"/>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1747057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smtClean="0"/>
              <a:t>Mesh VAE</a:t>
            </a:r>
            <a:br>
              <a:rPr lang="en-US" altLang="zh-TW" dirty="0" smtClean="0"/>
            </a:br>
            <a:r>
              <a:rPr lang="en-US" altLang="zh-TW" sz="2700" dirty="0" smtClean="0"/>
              <a:t>Extended Model with Improved Low-Dimensional Embedding</a:t>
            </a:r>
            <a:endParaRPr lang="zh-TW" altLang="en-US" sz="2700" dirty="0"/>
          </a:p>
        </p:txBody>
      </p:sp>
      <mc:AlternateContent xmlns:mc="http://schemas.openxmlformats.org/markup-compatibility/2006" xmlns:a14="http://schemas.microsoft.com/office/drawing/2010/main">
        <mc:Choice Requires="a14">
          <p:sp>
            <p:nvSpPr>
              <p:cNvPr id="4" name="文字方塊 3"/>
              <p:cNvSpPr txBox="1"/>
              <p:nvPr/>
            </p:nvSpPr>
            <p:spPr>
              <a:xfrm>
                <a:off x="809625" y="1930400"/>
                <a:ext cx="8610600" cy="1558504"/>
              </a:xfrm>
              <a:prstGeom prst="rect">
                <a:avLst/>
              </a:prstGeom>
              <a:noFill/>
            </p:spPr>
            <p:txBody>
              <a:bodyPr wrap="square" rtlCol="0">
                <a:spAutoFit/>
              </a:bodyPr>
              <a:lstStyle/>
              <a:p>
                <a:r>
                  <a:rPr lang="en-US" altLang="zh-TW" dirty="0" smtClean="0"/>
                  <a:t>This paper modifies the prior distribution of the latent variables to:</a:t>
                </a:r>
              </a:p>
              <a:p>
                <a:endParaRPr lang="en-US" altLang="zh-TW" dirty="0" smtClean="0"/>
              </a:p>
              <a:p>
                <a14:m>
                  <m:oMath xmlns:m="http://schemas.openxmlformats.org/officeDocument/2006/math">
                    <m:r>
                      <a:rPr lang="en-US" altLang="zh-TW" b="0" i="1" smtClean="0">
                        <a:latin typeface="Cambria Math" panose="02040503050406030204" pitchFamily="18" charset="0"/>
                      </a:rPr>
                      <m:t>𝑝</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𝑧</m:t>
                        </m:r>
                      </m:e>
                    </m:d>
                    <m:r>
                      <a:rPr lang="en-US" altLang="zh-TW" b="0" i="1" smtClean="0">
                        <a:latin typeface="Cambria Math" panose="02040503050406030204" pitchFamily="18" charset="0"/>
                      </a:rPr>
                      <m:t>=</m:t>
                    </m:r>
                    <m:r>
                      <a:rPr lang="en-US" altLang="zh-TW" b="0" i="1" smtClean="0">
                        <a:latin typeface="Cambria Math" panose="02040503050406030204" pitchFamily="18" charset="0"/>
                      </a:rPr>
                      <m:t>𝑁</m:t>
                    </m:r>
                    <m:r>
                      <a:rPr lang="en-US" altLang="zh-TW" b="0" i="1" smtClean="0">
                        <a:latin typeface="Cambria Math" panose="02040503050406030204" pitchFamily="18" charset="0"/>
                      </a:rPr>
                      <m:t>(</m:t>
                    </m:r>
                    <m:r>
                      <a:rPr lang="en-US" altLang="zh-TW" b="0" i="1" smtClean="0">
                        <a:latin typeface="Cambria Math" panose="02040503050406030204" pitchFamily="18" charset="0"/>
                      </a:rPr>
                      <m:t>𝑧</m:t>
                    </m:r>
                    <m:r>
                      <a:rPr lang="en-US" altLang="zh-TW" b="0" i="1" smtClean="0">
                        <a:latin typeface="Cambria Math" panose="02040503050406030204" pitchFamily="18" charset="0"/>
                      </a:rPr>
                      <m:t>;0,</m:t>
                    </m:r>
                    <m:r>
                      <a:rPr lang="en-US" altLang="zh-TW" b="0" i="1" smtClean="0">
                        <a:latin typeface="Cambria Math" panose="02040503050406030204" pitchFamily="18" charset="0"/>
                      </a:rPr>
                      <m:t>𝑑𝑖𝑎𝑔</m:t>
                    </m:r>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zh-TW" altLang="en-US" b="0" i="1" smtClean="0">
                            <a:latin typeface="Cambria Math" panose="02040503050406030204" pitchFamily="18" charset="0"/>
                          </a:rPr>
                          <m:t>𝜎</m:t>
                        </m:r>
                      </m:e>
                      <m:sub>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𝑜𝑏𝑗𝑒𝑐𝑡</m:t>
                            </m:r>
                          </m:e>
                          <m:sub/>
                        </m:sSub>
                      </m:sub>
                      <m:sup>
                        <m:r>
                          <a:rPr lang="en-US" altLang="zh-TW" b="0" i="1" smtClean="0">
                            <a:latin typeface="Cambria Math" panose="02040503050406030204" pitchFamily="18" charset="0"/>
                          </a:rPr>
                          <m:t>2</m:t>
                        </m:r>
                      </m:sup>
                    </m:sSubSup>
                    <m:r>
                      <a:rPr lang="en-US" altLang="zh-TW" b="0" i="1" smtClean="0">
                        <a:latin typeface="Cambria Math" panose="02040503050406030204" pitchFamily="18" charset="0"/>
                      </a:rPr>
                      <m:t>))</m:t>
                    </m:r>
                  </m:oMath>
                </a14:m>
                <a:r>
                  <a:rPr lang="en-US" altLang="zh-TW" dirty="0" smtClean="0"/>
                  <a:t> </a:t>
                </a:r>
              </a:p>
              <a:p>
                <a:endParaRPr lang="en-US" altLang="zh-TW" dirty="0" smtClean="0"/>
              </a:p>
              <a:p>
                <a:r>
                  <a:rPr lang="en-US" altLang="zh-TW" dirty="0" smtClean="0"/>
                  <a:t>Where </a:t>
                </a:r>
                <a14:m>
                  <m:oMath xmlns:m="http://schemas.openxmlformats.org/officeDocument/2006/math">
                    <m:sSub>
                      <m:sSubPr>
                        <m:ctrlPr>
                          <a:rPr lang="en-US" altLang="zh-TW" i="1" smtClean="0">
                            <a:latin typeface="Cambria Math" panose="02040503050406030204" pitchFamily="18" charset="0"/>
                          </a:rPr>
                        </m:ctrlPr>
                      </m:sSub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𝑜𝑏𝑗𝑒𝑐𝑡</m:t>
                        </m:r>
                      </m:sub>
                    </m:sSub>
                  </m:oMath>
                </a14:m>
                <a:r>
                  <a:rPr lang="zh-TW" altLang="en-US" dirty="0" smtClean="0"/>
                  <a:t> </a:t>
                </a:r>
                <a:r>
                  <a:rPr lang="en-US" altLang="zh-TW" dirty="0" smtClean="0"/>
                  <a:t>is a tunable vector representing the deviation of the latent space.</a:t>
                </a:r>
                <a:endParaRPr lang="zh-TW" altLang="en-US"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809625" y="1930400"/>
                <a:ext cx="8610600" cy="1558504"/>
              </a:xfrm>
              <a:prstGeom prst="rect">
                <a:avLst/>
              </a:prstGeom>
              <a:blipFill rotWithShape="0">
                <a:blip r:embed="rId3"/>
                <a:stretch>
                  <a:fillRect l="-637" t="-2745" b="-3529"/>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710978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Mesh VAE</a:t>
            </a:r>
            <a:br>
              <a:rPr lang="en-US" altLang="zh-TW" dirty="0" smtClean="0"/>
            </a:br>
            <a:r>
              <a:rPr lang="en-US" altLang="zh-TW" sz="2400" dirty="0" smtClean="0"/>
              <a:t>Applications</a:t>
            </a:r>
            <a:endParaRPr lang="zh-TW" altLang="en-US" sz="2400" dirty="0"/>
          </a:p>
        </p:txBody>
      </p:sp>
      <p:sp>
        <p:nvSpPr>
          <p:cNvPr id="3" name="內容版面配置區 2"/>
          <p:cNvSpPr>
            <a:spLocks noGrp="1"/>
          </p:cNvSpPr>
          <p:nvPr>
            <p:ph idx="1"/>
          </p:nvPr>
        </p:nvSpPr>
        <p:spPr/>
        <p:txBody>
          <a:bodyPr/>
          <a:lstStyle/>
          <a:p>
            <a:r>
              <a:rPr lang="en-US" altLang="zh-TW" dirty="0" smtClean="0"/>
              <a:t>Generation and Interpolation</a:t>
            </a:r>
          </a:p>
          <a:p>
            <a:r>
              <a:rPr lang="en-US" altLang="zh-TW" dirty="0" smtClean="0"/>
              <a:t>Embedding for Visualization and Exploration</a:t>
            </a:r>
            <a:endParaRPr lang="zh-TW" altLang="en-US" dirty="0"/>
          </a:p>
        </p:txBody>
      </p:sp>
    </p:spTree>
    <p:extLst>
      <p:ext uri="{BB962C8B-B14F-4D97-AF65-F5344CB8AC3E}">
        <p14:creationId xmlns:p14="http://schemas.microsoft.com/office/powerpoint/2010/main" val="2667363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Framework Evaluation</a:t>
            </a:r>
            <a:r>
              <a:rPr lang="en-US" altLang="zh-TW" dirty="0" smtClean="0"/>
              <a:t/>
            </a:r>
            <a:br>
              <a:rPr lang="en-US" altLang="zh-TW" dirty="0" smtClean="0"/>
            </a:br>
            <a:r>
              <a:rPr lang="en-US" altLang="zh-TW" sz="2400" dirty="0" smtClean="0"/>
              <a:t>Latent Dimensions</a:t>
            </a:r>
            <a:endParaRPr lang="zh-TW" altLang="en-US" sz="2400" dirty="0"/>
          </a:p>
        </p:txBody>
      </p:sp>
      <p:pic>
        <p:nvPicPr>
          <p:cNvPr id="4" name="圖片 3"/>
          <p:cNvPicPr>
            <a:picLocks noChangeAspect="1"/>
          </p:cNvPicPr>
          <p:nvPr/>
        </p:nvPicPr>
        <p:blipFill>
          <a:blip r:embed="rId3"/>
          <a:stretch>
            <a:fillRect/>
          </a:stretch>
        </p:blipFill>
        <p:spPr>
          <a:xfrm>
            <a:off x="677334" y="2359025"/>
            <a:ext cx="8234363" cy="2347419"/>
          </a:xfrm>
          <a:prstGeom prst="rect">
            <a:avLst/>
          </a:prstGeom>
        </p:spPr>
      </p:pic>
      <p:sp>
        <p:nvSpPr>
          <p:cNvPr id="5" name="矩形 4"/>
          <p:cNvSpPr/>
          <p:nvPr/>
        </p:nvSpPr>
        <p:spPr>
          <a:xfrm>
            <a:off x="5781675" y="3190875"/>
            <a:ext cx="1152525" cy="1371600"/>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sp>
        <p:nvSpPr>
          <p:cNvPr id="6" name="向下箭號 5"/>
          <p:cNvSpPr/>
          <p:nvPr/>
        </p:nvSpPr>
        <p:spPr>
          <a:xfrm>
            <a:off x="6219825" y="4781550"/>
            <a:ext cx="409575" cy="523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4975668" y="5457825"/>
            <a:ext cx="4425507" cy="646331"/>
          </a:xfrm>
          <a:prstGeom prst="rect">
            <a:avLst/>
          </a:prstGeom>
          <a:noFill/>
        </p:spPr>
        <p:txBody>
          <a:bodyPr wrap="square" rtlCol="0">
            <a:spAutoFit/>
          </a:bodyPr>
          <a:lstStyle/>
          <a:p>
            <a:r>
              <a:rPr lang="en-US" altLang="zh-TW" dirty="0" smtClean="0"/>
              <a:t>Using 128 dimensions is effective in improving reconstruction quality.</a:t>
            </a:r>
            <a:endParaRPr lang="zh-TW" altLang="en-US" dirty="0"/>
          </a:p>
        </p:txBody>
      </p:sp>
    </p:spTree>
    <p:extLst>
      <p:ext uri="{BB962C8B-B14F-4D97-AF65-F5344CB8AC3E}">
        <p14:creationId xmlns:p14="http://schemas.microsoft.com/office/powerpoint/2010/main" val="1653120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Framework Evaluation</a:t>
            </a:r>
            <a:br>
              <a:rPr lang="en-US" altLang="zh-TW" dirty="0" smtClean="0"/>
            </a:br>
            <a:r>
              <a:rPr lang="en-US" altLang="zh-TW" sz="2400" dirty="0" smtClean="0"/>
              <a:t>RIMD Feature</a:t>
            </a:r>
            <a:endParaRPr lang="zh-TW" altLang="en-US" sz="2400" dirty="0"/>
          </a:p>
        </p:txBody>
      </p:sp>
      <p:pic>
        <p:nvPicPr>
          <p:cNvPr id="4" name="圖片 3"/>
          <p:cNvPicPr>
            <a:picLocks noChangeAspect="1"/>
          </p:cNvPicPr>
          <p:nvPr/>
        </p:nvPicPr>
        <p:blipFill>
          <a:blip r:embed="rId2"/>
          <a:stretch>
            <a:fillRect/>
          </a:stretch>
        </p:blipFill>
        <p:spPr>
          <a:xfrm>
            <a:off x="677334" y="1771392"/>
            <a:ext cx="8081963" cy="4100770"/>
          </a:xfrm>
          <a:prstGeom prst="rect">
            <a:avLst/>
          </a:prstGeom>
        </p:spPr>
      </p:pic>
      <p:sp>
        <p:nvSpPr>
          <p:cNvPr id="5" name="文字方塊 4"/>
          <p:cNvSpPr txBox="1"/>
          <p:nvPr/>
        </p:nvSpPr>
        <p:spPr>
          <a:xfrm>
            <a:off x="847725" y="6029325"/>
            <a:ext cx="5238750" cy="369332"/>
          </a:xfrm>
          <a:prstGeom prst="rect">
            <a:avLst/>
          </a:prstGeom>
          <a:noFill/>
        </p:spPr>
        <p:txBody>
          <a:bodyPr wrap="square" rtlCol="0">
            <a:spAutoFit/>
          </a:bodyPr>
          <a:lstStyle/>
          <a:p>
            <a:r>
              <a:rPr lang="en-US" altLang="zh-TW" dirty="0" smtClean="0"/>
              <a:t>(per-vertex </a:t>
            </a:r>
            <a:r>
              <a:rPr lang="en-US" altLang="zh-TW" dirty="0" smtClean="0"/>
              <a:t>reconstruction</a:t>
            </a:r>
            <a:r>
              <a:rPr lang="en-US" altLang="zh-TW" dirty="0" smtClean="0"/>
              <a:t> </a:t>
            </a:r>
            <a:r>
              <a:rPr lang="en-US" altLang="zh-TW" dirty="0" smtClean="0"/>
              <a:t>errors)</a:t>
            </a:r>
            <a:endParaRPr lang="zh-TW" altLang="en-US" dirty="0"/>
          </a:p>
        </p:txBody>
      </p:sp>
      <p:sp>
        <p:nvSpPr>
          <p:cNvPr id="6" name="矩形 5"/>
          <p:cNvSpPr/>
          <p:nvPr/>
        </p:nvSpPr>
        <p:spPr>
          <a:xfrm>
            <a:off x="5934075" y="2486025"/>
            <a:ext cx="1457325" cy="781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向右箭號 6"/>
          <p:cNvSpPr/>
          <p:nvPr/>
        </p:nvSpPr>
        <p:spPr>
          <a:xfrm rot="16200000">
            <a:off x="6791326" y="1636712"/>
            <a:ext cx="1019175"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6267450" y="742950"/>
            <a:ext cx="3876675" cy="646331"/>
          </a:xfrm>
          <a:prstGeom prst="rect">
            <a:avLst/>
          </a:prstGeom>
          <a:noFill/>
        </p:spPr>
        <p:txBody>
          <a:bodyPr wrap="square" rtlCol="0">
            <a:spAutoFit/>
          </a:bodyPr>
          <a:lstStyle/>
          <a:p>
            <a:r>
              <a:rPr lang="en-US" altLang="zh-TW" dirty="0" smtClean="0"/>
              <a:t>By finding global rotations that minimize vertex difference</a:t>
            </a:r>
            <a:endParaRPr lang="zh-TW" altLang="en-US" dirty="0"/>
          </a:p>
        </p:txBody>
      </p:sp>
    </p:spTree>
    <p:extLst>
      <p:ext uri="{BB962C8B-B14F-4D97-AF65-F5344CB8AC3E}">
        <p14:creationId xmlns:p14="http://schemas.microsoft.com/office/powerpoint/2010/main" val="1364953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a:t>Generation of Novel </a:t>
            </a:r>
            <a:r>
              <a:rPr lang="en-US" altLang="zh-TW" sz="2800" dirty="0" smtClean="0"/>
              <a:t>Models(Conditional Mesh VAE)</a:t>
            </a:r>
            <a:endParaRPr lang="zh-TW" altLang="en-US" sz="2800" dirty="0"/>
          </a:p>
        </p:txBody>
      </p:sp>
      <p:pic>
        <p:nvPicPr>
          <p:cNvPr id="4" name="圖片 3"/>
          <p:cNvPicPr>
            <a:picLocks noChangeAspect="1"/>
          </p:cNvPicPr>
          <p:nvPr/>
        </p:nvPicPr>
        <p:blipFill>
          <a:blip r:embed="rId2"/>
          <a:stretch>
            <a:fillRect/>
          </a:stretch>
        </p:blipFill>
        <p:spPr>
          <a:xfrm>
            <a:off x="1285875" y="1270000"/>
            <a:ext cx="7162800" cy="5405606"/>
          </a:xfrm>
          <a:prstGeom prst="rect">
            <a:avLst/>
          </a:prstGeom>
        </p:spPr>
      </p:pic>
    </p:spTree>
    <p:extLst>
      <p:ext uri="{BB962C8B-B14F-4D97-AF65-F5344CB8AC3E}">
        <p14:creationId xmlns:p14="http://schemas.microsoft.com/office/powerpoint/2010/main" val="464338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Mesh </a:t>
            </a:r>
            <a:r>
              <a:rPr lang="en-US" altLang="zh-TW" dirty="0" smtClean="0"/>
              <a:t>Interpolation</a:t>
            </a:r>
            <a:endParaRPr lang="zh-TW" altLang="en-US" dirty="0"/>
          </a:p>
        </p:txBody>
      </p:sp>
      <p:pic>
        <p:nvPicPr>
          <p:cNvPr id="4" name="圖片 3"/>
          <p:cNvPicPr>
            <a:picLocks noChangeAspect="1"/>
          </p:cNvPicPr>
          <p:nvPr/>
        </p:nvPicPr>
        <p:blipFill>
          <a:blip r:embed="rId2"/>
          <a:stretch>
            <a:fillRect/>
          </a:stretch>
        </p:blipFill>
        <p:spPr>
          <a:xfrm>
            <a:off x="677334" y="1530350"/>
            <a:ext cx="6631517" cy="3060700"/>
          </a:xfrm>
          <a:prstGeom prst="rect">
            <a:avLst/>
          </a:prstGeom>
        </p:spPr>
      </p:pic>
      <p:sp>
        <p:nvSpPr>
          <p:cNvPr id="5" name="文字方塊 4"/>
          <p:cNvSpPr txBox="1"/>
          <p:nvPr/>
        </p:nvSpPr>
        <p:spPr>
          <a:xfrm>
            <a:off x="914400" y="5162550"/>
            <a:ext cx="6886575" cy="369332"/>
          </a:xfrm>
          <a:prstGeom prst="rect">
            <a:avLst/>
          </a:prstGeom>
          <a:noFill/>
        </p:spPr>
        <p:txBody>
          <a:bodyPr wrap="square" rtlCol="0">
            <a:spAutoFit/>
          </a:bodyPr>
          <a:lstStyle/>
          <a:p>
            <a:r>
              <a:rPr lang="en-US" altLang="zh-TW" dirty="0" smtClean="0"/>
              <a:t>(Inter-class interpolation with different body shapes and poses)</a:t>
            </a:r>
            <a:endParaRPr lang="zh-TW" altLang="en-US" dirty="0"/>
          </a:p>
        </p:txBody>
      </p:sp>
    </p:spTree>
    <p:extLst>
      <p:ext uri="{BB962C8B-B14F-4D97-AF65-F5344CB8AC3E}">
        <p14:creationId xmlns:p14="http://schemas.microsoft.com/office/powerpoint/2010/main" val="36441608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Mesh Interpolation(cont’d)</a:t>
            </a:r>
            <a:endParaRPr lang="zh-TW" altLang="en-US" dirty="0"/>
          </a:p>
        </p:txBody>
      </p:sp>
      <p:pic>
        <p:nvPicPr>
          <p:cNvPr id="4" name="圖片 3"/>
          <p:cNvPicPr>
            <a:picLocks noChangeAspect="1"/>
          </p:cNvPicPr>
          <p:nvPr/>
        </p:nvPicPr>
        <p:blipFill>
          <a:blip r:embed="rId2"/>
          <a:stretch>
            <a:fillRect/>
          </a:stretch>
        </p:blipFill>
        <p:spPr>
          <a:xfrm>
            <a:off x="1590675" y="2181225"/>
            <a:ext cx="6438900" cy="3733800"/>
          </a:xfrm>
          <a:prstGeom prst="rect">
            <a:avLst/>
          </a:prstGeom>
        </p:spPr>
      </p:pic>
    </p:spTree>
    <p:extLst>
      <p:ext uri="{BB962C8B-B14F-4D97-AF65-F5344CB8AC3E}">
        <p14:creationId xmlns:p14="http://schemas.microsoft.com/office/powerpoint/2010/main" val="1018237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Embedding</a:t>
            </a:r>
            <a:endParaRPr lang="zh-TW" altLang="en-US" dirty="0"/>
          </a:p>
        </p:txBody>
      </p:sp>
      <p:pic>
        <p:nvPicPr>
          <p:cNvPr id="4" name="圖片 3"/>
          <p:cNvPicPr>
            <a:picLocks noChangeAspect="1"/>
          </p:cNvPicPr>
          <p:nvPr/>
        </p:nvPicPr>
        <p:blipFill>
          <a:blip r:embed="rId2"/>
          <a:stretch>
            <a:fillRect/>
          </a:stretch>
        </p:blipFill>
        <p:spPr>
          <a:xfrm>
            <a:off x="404813" y="1270000"/>
            <a:ext cx="7577138" cy="5545242"/>
          </a:xfrm>
          <a:prstGeom prst="rect">
            <a:avLst/>
          </a:prstGeom>
        </p:spPr>
      </p:pic>
    </p:spTree>
    <p:extLst>
      <p:ext uri="{BB962C8B-B14F-4D97-AF65-F5344CB8AC3E}">
        <p14:creationId xmlns:p14="http://schemas.microsoft.com/office/powerpoint/2010/main" val="3639528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2800" dirty="0" smtClean="0"/>
              <a:t>Synthesis based Exploration of the Shape Space</a:t>
            </a:r>
            <a:endParaRPr lang="zh-TW" altLang="en-US" sz="2800" dirty="0"/>
          </a:p>
        </p:txBody>
      </p:sp>
      <p:pic>
        <p:nvPicPr>
          <p:cNvPr id="4" name="圖片 3"/>
          <p:cNvPicPr>
            <a:picLocks noChangeAspect="1"/>
          </p:cNvPicPr>
          <p:nvPr/>
        </p:nvPicPr>
        <p:blipFill>
          <a:blip r:embed="rId3"/>
          <a:stretch>
            <a:fillRect/>
          </a:stretch>
        </p:blipFill>
        <p:spPr>
          <a:xfrm>
            <a:off x="1065655" y="1270000"/>
            <a:ext cx="7820025" cy="5336551"/>
          </a:xfrm>
          <a:prstGeom prst="rect">
            <a:avLst/>
          </a:prstGeom>
        </p:spPr>
      </p:pic>
    </p:spTree>
    <p:extLst>
      <p:ext uri="{BB962C8B-B14F-4D97-AF65-F5344CB8AC3E}">
        <p14:creationId xmlns:p14="http://schemas.microsoft.com/office/powerpoint/2010/main" val="3626834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Future work</a:t>
            </a:r>
            <a:endParaRPr lang="zh-TW" altLang="en-US" dirty="0"/>
          </a:p>
        </p:txBody>
      </p:sp>
      <p:sp>
        <p:nvSpPr>
          <p:cNvPr id="3" name="內容版面配置區 2"/>
          <p:cNvSpPr>
            <a:spLocks noGrp="1"/>
          </p:cNvSpPr>
          <p:nvPr>
            <p:ph idx="1"/>
          </p:nvPr>
        </p:nvSpPr>
        <p:spPr/>
        <p:txBody>
          <a:bodyPr/>
          <a:lstStyle/>
          <a:p>
            <a:r>
              <a:rPr lang="en-US" altLang="zh-TW" dirty="0" smtClean="0"/>
              <a:t>It is desirable to develop a framework capable of handling shapes with different topologies as input.</a:t>
            </a:r>
            <a:endParaRPr lang="zh-TW" altLang="en-US" dirty="0"/>
          </a:p>
        </p:txBody>
      </p:sp>
    </p:spTree>
    <p:extLst>
      <p:ext uri="{BB962C8B-B14F-4D97-AF65-F5344CB8AC3E}">
        <p14:creationId xmlns:p14="http://schemas.microsoft.com/office/powerpoint/2010/main" val="288450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lstStyle/>
          <a:p>
            <a:r>
              <a:rPr lang="en-US" altLang="zh-TW" dirty="0" smtClean="0"/>
              <a:t>This paper proposes a novel framework called mesh </a:t>
            </a:r>
            <a:r>
              <a:rPr lang="en-US" altLang="zh-TW" dirty="0" err="1" smtClean="0"/>
              <a:t>variational</a:t>
            </a:r>
            <a:r>
              <a:rPr lang="en-US" altLang="zh-TW" dirty="0" smtClean="0"/>
              <a:t> </a:t>
            </a:r>
            <a:r>
              <a:rPr lang="en-US" altLang="zh-TW" dirty="0" err="1" smtClean="0"/>
              <a:t>autoencoders</a:t>
            </a:r>
            <a:r>
              <a:rPr lang="en-US" altLang="zh-TW" dirty="0" smtClean="0"/>
              <a:t>(mesh VAE), which leverages the power of neural networks to explore the latent space behind deforming 3D shapes, and is able to generate new models not existing in the original dataset.</a:t>
            </a:r>
          </a:p>
          <a:p>
            <a:r>
              <a:rPr lang="en-US" altLang="zh-TW" dirty="0" smtClean="0"/>
              <a:t>This paper propose to use a state-of-the-art surface representation called RIMD(Rotation Invariant Mesh Difference) to effectively represent deformations, along with a </a:t>
            </a:r>
            <a:r>
              <a:rPr lang="en-US" altLang="zh-TW" dirty="0" err="1" smtClean="0"/>
              <a:t>variational</a:t>
            </a:r>
            <a:r>
              <a:rPr lang="en-US" altLang="zh-TW" dirty="0" smtClean="0"/>
              <a:t> </a:t>
            </a:r>
            <a:r>
              <a:rPr lang="en-US" altLang="zh-TW" dirty="0" err="1" smtClean="0"/>
              <a:t>autoencoders</a:t>
            </a:r>
            <a:r>
              <a:rPr lang="en-US" altLang="zh-TW" dirty="0" smtClean="0"/>
              <a:t>.</a:t>
            </a:r>
            <a:endParaRPr lang="zh-TW" altLang="en-US" dirty="0"/>
          </a:p>
        </p:txBody>
      </p:sp>
    </p:spTree>
    <p:extLst>
      <p:ext uri="{BB962C8B-B14F-4D97-AF65-F5344CB8AC3E}">
        <p14:creationId xmlns:p14="http://schemas.microsoft.com/office/powerpoint/2010/main" val="19906686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93070" y="2793507"/>
            <a:ext cx="8596668" cy="1320800"/>
          </a:xfrm>
        </p:spPr>
        <p:txBody>
          <a:bodyPr/>
          <a:lstStyle/>
          <a:p>
            <a:r>
              <a:rPr lang="en-US" altLang="zh-TW" dirty="0" smtClean="0"/>
              <a:t>Thank you for your listening!</a:t>
            </a:r>
            <a:endParaRPr lang="zh-TW" altLang="en-US" dirty="0"/>
          </a:p>
        </p:txBody>
      </p:sp>
    </p:spTree>
    <p:extLst>
      <p:ext uri="{BB962C8B-B14F-4D97-AF65-F5344CB8AC3E}">
        <p14:creationId xmlns:p14="http://schemas.microsoft.com/office/powerpoint/2010/main" val="4034272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Feature Representation</a:t>
            </a:r>
            <a:endParaRPr lang="zh-TW" altLang="en-US" dirty="0"/>
          </a:p>
        </p:txBody>
      </p:sp>
      <mc:AlternateContent xmlns:mc="http://schemas.openxmlformats.org/markup-compatibility/2006" xmlns:a14="http://schemas.microsoft.com/office/drawing/2010/main">
        <mc:Choice Requires="a14">
          <p:sp>
            <p:nvSpPr>
              <p:cNvPr id="3" name="內容版面配置區 2"/>
              <p:cNvSpPr>
                <a:spLocks noGrp="1"/>
              </p:cNvSpPr>
              <p:nvPr>
                <p:ph idx="1"/>
              </p:nvPr>
            </p:nvSpPr>
            <p:spPr/>
            <p:txBody>
              <a:bodyPr/>
              <a:lstStyle/>
              <a:p>
                <a:r>
                  <a:rPr lang="en-US" altLang="zh-TW" dirty="0" smtClean="0"/>
                  <a:t>Assume that having </a:t>
                </a:r>
                <a14:m>
                  <m:oMath xmlns:m="http://schemas.openxmlformats.org/officeDocument/2006/math">
                    <m:r>
                      <a:rPr lang="en-US" altLang="zh-TW" b="0" i="1" smtClean="0">
                        <a:latin typeface="Cambria Math" panose="02040503050406030204" pitchFamily="18" charset="0"/>
                      </a:rPr>
                      <m:t>𝑀</m:t>
                    </m:r>
                    <m:d>
                      <m:dPr>
                        <m:ctrlPr>
                          <a:rPr lang="en-US" altLang="zh-TW" b="0" i="1" smtClean="0">
                            <a:latin typeface="Cambria Math" panose="02040503050406030204" pitchFamily="18" charset="0"/>
                          </a:rPr>
                        </m:ctrlPr>
                      </m:dPr>
                      <m:e>
                        <m:r>
                          <a:rPr lang="en-US" altLang="zh-TW" b="0" i="1" smtClean="0">
                            <a:latin typeface="Cambria Math" panose="02040503050406030204" pitchFamily="18" charset="0"/>
                          </a:rPr>
                          <m:t>𝑀</m:t>
                        </m:r>
                        <m:r>
                          <a:rPr lang="en-US" altLang="zh-TW" b="0" i="1" smtClean="0">
                            <a:latin typeface="Cambria Math" panose="02040503050406030204" pitchFamily="18" charset="0"/>
                            <a:ea typeface="Cambria Math" panose="02040503050406030204" pitchFamily="18" charset="0"/>
                          </a:rPr>
                          <m:t>≥2</m:t>
                        </m:r>
                      </m:e>
                    </m:d>
                  </m:oMath>
                </a14:m>
                <a:r>
                  <a:rPr lang="zh-TW" altLang="en-US" dirty="0" smtClean="0"/>
                  <a:t> </a:t>
                </a:r>
                <a:r>
                  <a:rPr lang="en-US" altLang="zh-TW" dirty="0" smtClean="0"/>
                  <a:t>models, with </a:t>
                </a:r>
                <a14:m>
                  <m:oMath xmlns:m="http://schemas.openxmlformats.org/officeDocument/2006/math">
                    <m:r>
                      <a:rPr lang="en-US" altLang="zh-TW" b="0" i="1" smtClean="0">
                        <a:latin typeface="Cambria Math" panose="02040503050406030204" pitchFamily="18" charset="0"/>
                      </a:rPr>
                      <m:t>𝑛</m:t>
                    </m:r>
                  </m:oMath>
                </a14:m>
                <a:r>
                  <a:rPr lang="zh-TW" altLang="en-US" dirty="0" smtClean="0"/>
                  <a:t> </a:t>
                </a:r>
                <a:r>
                  <a:rPr lang="en-US" altLang="zh-TW" dirty="0" smtClean="0"/>
                  <a:t>vertices that are in one-to-one correspondence.</a:t>
                </a:r>
                <a:endParaRPr lang="zh-TW" altLang="en-US" dirty="0"/>
              </a:p>
            </p:txBody>
          </p:sp>
        </mc:Choice>
        <mc:Fallback xmlns="">
          <p:sp>
            <p:nvSpPr>
              <p:cNvPr id="3" name="內容版面配置區 2"/>
              <p:cNvSpPr>
                <a:spLocks noGrp="1" noRot="1" noChangeAspect="1" noMove="1" noResize="1" noEditPoints="1" noAdjustHandles="1" noChangeArrowheads="1" noChangeShapeType="1" noTextEdit="1"/>
              </p:cNvSpPr>
              <p:nvPr>
                <p:ph idx="1"/>
              </p:nvPr>
            </p:nvSpPr>
            <p:spPr>
              <a:blipFill rotWithShape="0">
                <a:blip r:embed="rId2"/>
                <a:stretch>
                  <a:fillRect l="-142" t="-942"/>
                </a:stretch>
              </a:blipFill>
            </p:spPr>
            <p:txBody>
              <a:bodyPr/>
              <a:lstStyle/>
              <a:p>
                <a:r>
                  <a:rPr lang="zh-TW" altLang="en-US">
                    <a:noFill/>
                  </a:rPr>
                  <a:t> </a:t>
                </a:r>
              </a:p>
            </p:txBody>
          </p:sp>
        </mc:Fallback>
      </mc:AlternateContent>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1350" y="2987500"/>
            <a:ext cx="2916325" cy="2916325"/>
          </a:xfrm>
          <a:prstGeom prst="rect">
            <a:avLst/>
          </a:prstGeom>
        </p:spPr>
      </p:pic>
      <p:pic>
        <p:nvPicPr>
          <p:cNvPr id="5" name="圖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025" y="2989175"/>
            <a:ext cx="2914650" cy="2914650"/>
          </a:xfrm>
          <a:prstGeom prst="rect">
            <a:avLst/>
          </a:prstGeom>
        </p:spPr>
      </p:pic>
      <p:sp>
        <p:nvSpPr>
          <p:cNvPr id="6" name="文字方塊 5"/>
          <p:cNvSpPr txBox="1"/>
          <p:nvPr/>
        </p:nvSpPr>
        <p:spPr>
          <a:xfrm>
            <a:off x="2162175" y="5925649"/>
            <a:ext cx="2990850" cy="368963"/>
          </a:xfrm>
          <a:prstGeom prst="rect">
            <a:avLst/>
          </a:prstGeom>
          <a:noFill/>
        </p:spPr>
        <p:txBody>
          <a:bodyPr wrap="square" rtlCol="0">
            <a:spAutoFit/>
          </a:bodyPr>
          <a:lstStyle/>
          <a:p>
            <a:r>
              <a:rPr lang="en-US" altLang="zh-TW" dirty="0" smtClean="0"/>
              <a:t>Base mesh</a:t>
            </a:r>
            <a:endParaRPr lang="zh-TW" altLang="en-US" dirty="0"/>
          </a:p>
        </p:txBody>
      </p:sp>
      <p:sp>
        <p:nvSpPr>
          <p:cNvPr id="7" name="文字方塊 6"/>
          <p:cNvSpPr txBox="1"/>
          <p:nvPr/>
        </p:nvSpPr>
        <p:spPr>
          <a:xfrm>
            <a:off x="5829300" y="5925648"/>
            <a:ext cx="2990850" cy="368963"/>
          </a:xfrm>
          <a:prstGeom prst="rect">
            <a:avLst/>
          </a:prstGeom>
          <a:noFill/>
        </p:spPr>
        <p:txBody>
          <a:bodyPr wrap="square" rtlCol="0">
            <a:spAutoFit/>
          </a:bodyPr>
          <a:lstStyle/>
          <a:p>
            <a:r>
              <a:rPr lang="en-US" altLang="zh-TW" dirty="0" smtClean="0"/>
              <a:t>Deformed mesh</a:t>
            </a:r>
            <a:endParaRPr lang="zh-TW" altLang="en-US" dirty="0"/>
          </a:p>
        </p:txBody>
      </p:sp>
      <p:sp>
        <p:nvSpPr>
          <p:cNvPr id="8" name="向右箭號 7"/>
          <p:cNvSpPr/>
          <p:nvPr/>
        </p:nvSpPr>
        <p:spPr>
          <a:xfrm>
            <a:off x="3733800" y="4445662"/>
            <a:ext cx="1943100" cy="4329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0373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Feature </a:t>
            </a:r>
            <a:r>
              <a:rPr lang="en-US" altLang="zh-TW" dirty="0" smtClean="0"/>
              <a:t>Representation(cont’d)</a:t>
            </a:r>
            <a:endParaRPr lang="zh-TW" altLang="en-US" dirty="0"/>
          </a:p>
        </p:txBody>
      </p:sp>
      <p:pic>
        <p:nvPicPr>
          <p:cNvPr id="4" name="圖片 3"/>
          <p:cNvPicPr>
            <a:picLocks noChangeAspect="1"/>
          </p:cNvPicPr>
          <p:nvPr/>
        </p:nvPicPr>
        <p:blipFill>
          <a:blip r:embed="rId3"/>
          <a:stretch>
            <a:fillRect/>
          </a:stretch>
        </p:blipFill>
        <p:spPr>
          <a:xfrm>
            <a:off x="838200" y="2351306"/>
            <a:ext cx="4143375" cy="861494"/>
          </a:xfrm>
          <a:prstGeom prst="rect">
            <a:avLst/>
          </a:prstGeom>
        </p:spPr>
      </p:pic>
      <mc:AlternateContent xmlns:mc="http://schemas.openxmlformats.org/markup-compatibility/2006" xmlns:a14="http://schemas.microsoft.com/office/drawing/2010/main">
        <mc:Choice Requires="a14">
          <p:sp>
            <p:nvSpPr>
              <p:cNvPr id="5" name="文字方塊 4"/>
              <p:cNvSpPr txBox="1"/>
              <p:nvPr/>
            </p:nvSpPr>
            <p:spPr>
              <a:xfrm>
                <a:off x="838200" y="1533525"/>
                <a:ext cx="6896100" cy="646331"/>
              </a:xfrm>
              <a:prstGeom prst="rect">
                <a:avLst/>
              </a:prstGeom>
              <a:noFill/>
            </p:spPr>
            <p:txBody>
              <a:bodyPr wrap="square" rtlCol="0">
                <a:spAutoFit/>
              </a:bodyPr>
              <a:lstStyle/>
              <a:p>
                <a:r>
                  <a:rPr lang="en-US" altLang="zh-TW" dirty="0" smtClean="0"/>
                  <a:t>For each vertex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Sub>
                  </m:oMath>
                </a14:m>
                <a:r>
                  <a:rPr lang="en-US" altLang="zh-TW" dirty="0" smtClean="0"/>
                  <a:t>, the deformation gradient </a:t>
                </a:r>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𝑇</m:t>
                        </m:r>
                      </m:e>
                      <m:sub>
                        <m:r>
                          <a:rPr lang="en-US" altLang="zh-TW" b="0" i="1" smtClean="0">
                            <a:latin typeface="Cambria Math" panose="02040503050406030204" pitchFamily="18" charset="0"/>
                          </a:rPr>
                          <m:t>𝑖</m:t>
                        </m:r>
                      </m:sub>
                    </m:sSub>
                  </m:oMath>
                </a14:m>
                <a:r>
                  <a:rPr lang="zh-TW" altLang="en-US" dirty="0" smtClean="0"/>
                  <a:t> </a:t>
                </a:r>
                <a:r>
                  <a:rPr lang="en-US" altLang="zh-TW" dirty="0" smtClean="0"/>
                  <a:t>can be obtained by minimizing the energy:</a:t>
                </a:r>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838200" y="1533525"/>
                <a:ext cx="6896100" cy="646331"/>
              </a:xfrm>
              <a:prstGeom prst="rect">
                <a:avLst/>
              </a:prstGeom>
              <a:blipFill rotWithShape="0">
                <a:blip r:embed="rId4"/>
                <a:stretch>
                  <a:fillRect l="-796" t="-6604" b="-1320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6" name="文字方塊 5"/>
              <p:cNvSpPr txBox="1"/>
              <p:nvPr/>
            </p:nvSpPr>
            <p:spPr>
              <a:xfrm>
                <a:off x="838200" y="3212800"/>
                <a:ext cx="8972550" cy="1879232"/>
              </a:xfrm>
              <a:prstGeom prst="rect">
                <a:avLst/>
              </a:prstGeom>
              <a:noFill/>
            </p:spPr>
            <p:txBody>
              <a:bodyPr wrap="square" rtlCol="0">
                <a:spAutoFit/>
              </a:bodyPr>
              <a:lstStyle/>
              <a:p>
                <a:r>
                  <a:rPr lang="en-US" altLang="zh-TW" dirty="0" smtClean="0"/>
                  <a:t>Where </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𝑁</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𝑜𝑛𝑒</m:t>
                    </m:r>
                    <m:r>
                      <a:rPr lang="en-US" altLang="zh-TW" b="0" i="1" smtClean="0">
                        <a:latin typeface="Cambria Math" panose="02040503050406030204" pitchFamily="18" charset="0"/>
                      </a:rPr>
                      <m:t>−</m:t>
                    </m:r>
                    <m:r>
                      <a:rPr lang="en-US" altLang="zh-TW" b="0" i="1" smtClean="0">
                        <a:latin typeface="Cambria Math" panose="02040503050406030204" pitchFamily="18" charset="0"/>
                      </a:rPr>
                      <m:t>𝑟𝑖𝑛𝑔</m:t>
                    </m:r>
                    <m:r>
                      <a:rPr lang="en-US" altLang="zh-TW" b="0" i="1" smtClean="0">
                        <a:latin typeface="Cambria Math" panose="02040503050406030204" pitchFamily="18" charset="0"/>
                      </a:rPr>
                      <m:t> </m:t>
                    </m:r>
                    <m:r>
                      <a:rPr lang="en-US" altLang="zh-TW" b="0" i="1" smtClean="0">
                        <a:latin typeface="Cambria Math" panose="02040503050406030204" pitchFamily="18" charset="0"/>
                      </a:rPr>
                      <m:t>𝑛𝑒𝑖𝑔h𝑏𝑜𝑟𝑠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r>
                      <a:rPr lang="en-US" altLang="zh-TW" b="0" i="1" smtClean="0">
                        <a:latin typeface="Cambria Math" panose="02040503050406030204" pitchFamily="18" charset="0"/>
                      </a:rPr>
                      <m:t>𝑣𝑒𝑟𝑡𝑒𝑥</m:t>
                    </m:r>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Sub>
                  </m:oMath>
                </a14:m>
                <a:r>
                  <a:rPr lang="en-US" altLang="zh-TW" dirty="0" smtClean="0"/>
                  <a:t> </a:t>
                </a:r>
              </a:p>
              <a:p>
                <a14:m>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𝑒</m:t>
                        </m:r>
                      </m:e>
                      <m:sub>
                        <m:r>
                          <a:rPr lang="en-US" altLang="zh-TW" b="0" i="1" smtClean="0">
                            <a:latin typeface="Cambria Math" panose="02040503050406030204" pitchFamily="18" charset="0"/>
                          </a:rPr>
                          <m:t>𝑖𝑗</m:t>
                        </m:r>
                      </m:sub>
                      <m:sup>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𝑗</m:t>
                        </m:r>
                      </m:sub>
                      <m:sup>
                        <m:r>
                          <a:rPr lang="en-US" altLang="zh-TW" b="0" i="1" smtClean="0">
                            <a:latin typeface="Cambria Math" panose="02040503050406030204" pitchFamily="18" charset="0"/>
                          </a:rPr>
                          <m:t>′</m:t>
                        </m:r>
                      </m:sup>
                    </m:sSubSup>
                  </m:oMath>
                </a14:m>
                <a:r>
                  <a:rPr lang="en-US" altLang="zh-TW" dirty="0" smtClean="0"/>
                  <a:t> </a:t>
                </a:r>
              </a:p>
              <a:p>
                <a14:m>
                  <m:oMath xmlns:m="http://schemas.openxmlformats.org/officeDocument/2006/math">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𝑒</m:t>
                        </m:r>
                      </m:e>
                      <m:sub>
                        <m:r>
                          <a:rPr lang="en-US" altLang="zh-TW" i="1">
                            <a:latin typeface="Cambria Math" panose="02040503050406030204" pitchFamily="18" charset="0"/>
                          </a:rPr>
                          <m:t>𝑖𝑗</m:t>
                        </m:r>
                      </m:sub>
                      <m:sup/>
                    </m:sSubSup>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𝑝</m:t>
                        </m:r>
                      </m:e>
                      <m:sub>
                        <m:r>
                          <a:rPr lang="en-US" altLang="zh-TW" i="1">
                            <a:latin typeface="Cambria Math" panose="02040503050406030204" pitchFamily="18" charset="0"/>
                          </a:rPr>
                          <m:t>𝑖</m:t>
                        </m:r>
                      </m:sub>
                      <m:sup/>
                    </m:sSubSup>
                    <m:r>
                      <a:rPr lang="en-US" altLang="zh-TW" i="1">
                        <a:latin typeface="Cambria Math" panose="02040503050406030204" pitchFamily="18" charset="0"/>
                      </a:rPr>
                      <m:t>−</m:t>
                    </m:r>
                    <m:sSubSup>
                      <m:sSubSupPr>
                        <m:ctrlPr>
                          <a:rPr lang="en-US" altLang="zh-TW" i="1">
                            <a:latin typeface="Cambria Math" panose="02040503050406030204" pitchFamily="18" charset="0"/>
                          </a:rPr>
                        </m:ctrlPr>
                      </m:sSubSupPr>
                      <m:e>
                        <m:r>
                          <a:rPr lang="en-US" altLang="zh-TW" i="1">
                            <a:latin typeface="Cambria Math" panose="02040503050406030204" pitchFamily="18" charset="0"/>
                          </a:rPr>
                          <m:t>𝑝</m:t>
                        </m:r>
                      </m:e>
                      <m:sub>
                        <m:r>
                          <a:rPr lang="en-US" altLang="zh-TW" i="1">
                            <a:latin typeface="Cambria Math" panose="02040503050406030204" pitchFamily="18" charset="0"/>
                          </a:rPr>
                          <m:t>𝑗</m:t>
                        </m:r>
                      </m:sub>
                      <m:sup/>
                    </m:sSubSup>
                  </m:oMath>
                </a14:m>
                <a:r>
                  <a:rPr lang="en-US" altLang="zh-TW" dirty="0" smtClean="0"/>
                  <a:t> </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𝑎𝑛𝑑</m:t>
                    </m:r>
                    <m:r>
                      <a:rPr lang="en-US" altLang="zh-TW" b="0" i="1" smtClean="0">
                        <a:latin typeface="Cambria Math" panose="02040503050406030204" pitchFamily="18" charset="0"/>
                      </a:rPr>
                      <m:t> </m:t>
                    </m:r>
                    <m:sSubSup>
                      <m:sSubSupPr>
                        <m:ctrlPr>
                          <a:rPr lang="en-US" altLang="zh-TW" b="0" i="1" smtClean="0">
                            <a:latin typeface="Cambria Math" panose="02040503050406030204" pitchFamily="18" charset="0"/>
                          </a:rPr>
                        </m:ctrlPr>
                      </m:sSubSupPr>
                      <m:e>
                        <m:r>
                          <a:rPr lang="en-US" altLang="zh-TW" b="0" i="1" smtClean="0">
                            <a:latin typeface="Cambria Math" panose="02040503050406030204" pitchFamily="18" charset="0"/>
                          </a:rPr>
                          <m:t>𝑝</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m:t>
                        </m:r>
                      </m:sup>
                    </m:sSubSup>
                    <m:r>
                      <a:rPr lang="en-US" altLang="zh-TW" b="0" i="1" smtClean="0">
                        <a:latin typeface="Cambria Math" panose="02040503050406030204" pitchFamily="18" charset="0"/>
                      </a:rPr>
                      <m:t> </m:t>
                    </m:r>
                    <m:r>
                      <a:rPr lang="en-US" altLang="zh-TW" b="0" i="1" smtClean="0">
                        <a:latin typeface="Cambria Math" panose="02040503050406030204" pitchFamily="18" charset="0"/>
                      </a:rPr>
                      <m:t>𝑎𝑟𝑒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𝑝𝑜𝑠𝑖𝑡𝑖𝑜𝑛𝑠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𝑜𝑓</m:t>
                    </m:r>
                    <m:r>
                      <a:rPr lang="en-US" altLang="zh-TW" b="0" i="1" smtClean="0">
                        <a:latin typeface="Cambria Math" panose="02040503050406030204" pitchFamily="18" charset="0"/>
                      </a:rPr>
                      <m:t> </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Sub>
                    <m:r>
                      <a:rPr lang="en-US" altLang="zh-TW" b="0" i="1" smtClean="0">
                        <a:latin typeface="Cambria Math" panose="02040503050406030204" pitchFamily="18" charset="0"/>
                      </a:rPr>
                      <m:t> </m:t>
                    </m:r>
                    <m:r>
                      <a:rPr lang="en-US" altLang="zh-TW" b="0" i="1" smtClean="0">
                        <a:latin typeface="Cambria Math" panose="02040503050406030204" pitchFamily="18" charset="0"/>
                      </a:rPr>
                      <m:t>𝑜𝑛</m:t>
                    </m:r>
                    <m:r>
                      <a:rPr lang="en-US" altLang="zh-TW" b="0" i="1" smtClean="0">
                        <a:latin typeface="Cambria Math" panose="02040503050406030204" pitchFamily="18" charset="0"/>
                      </a:rPr>
                      <m:t> </m:t>
                    </m:r>
                    <m:r>
                      <a:rPr lang="en-US" altLang="zh-TW" b="0" i="1" smtClean="0">
                        <a:latin typeface="Cambria Math" panose="02040503050406030204" pitchFamily="18" charset="0"/>
                      </a:rPr>
                      <m:t>𝑡h𝑒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𝑏𝑎𝑠𝑒</m:t>
                    </m:r>
                    <m:r>
                      <a:rPr lang="en-US" altLang="zh-TW" b="0" i="1" smtClean="0">
                        <a:latin typeface="Cambria Math" panose="02040503050406030204" pitchFamily="18" charset="0"/>
                      </a:rPr>
                      <m:t> </m:t>
                    </m:r>
                    <m:r>
                      <a:rPr lang="en-US" altLang="zh-TW" b="0" i="1" smtClean="0">
                        <a:latin typeface="Cambria Math" panose="02040503050406030204" pitchFamily="18" charset="0"/>
                      </a:rPr>
                      <m:t>𝑎𝑛𝑑</m:t>
                    </m:r>
                    <m:r>
                      <a:rPr lang="en-US" altLang="zh-TW" b="0" i="1" smtClean="0">
                        <a:latin typeface="Cambria Math" panose="02040503050406030204" pitchFamily="18" charset="0"/>
                      </a:rPr>
                      <m:t> </m:t>
                    </m:r>
                    <m:r>
                      <a:rPr lang="en-US" altLang="zh-TW" b="0" i="1" smtClean="0">
                        <a:latin typeface="Cambria Math" panose="02040503050406030204" pitchFamily="18" charset="0"/>
                      </a:rPr>
                      <m:t>𝑑𝑒𝑓𝑜𝑟𝑚𝑒𝑑</m:t>
                    </m:r>
                    <m:r>
                      <a:rPr lang="en-US" altLang="zh-TW" b="0" i="1" smtClean="0">
                        <a:latin typeface="Cambria Math" panose="02040503050406030204" pitchFamily="18" charset="0"/>
                      </a:rPr>
                      <m:t> </m:t>
                    </m:r>
                    <m:r>
                      <a:rPr lang="en-US" altLang="zh-TW" b="0" i="1" smtClean="0">
                        <a:latin typeface="Cambria Math" panose="02040503050406030204" pitchFamily="18" charset="0"/>
                      </a:rPr>
                      <m:t>𝑚𝑜𝑑𝑒𝑙𝑠</m:t>
                    </m:r>
                    <m:r>
                      <a:rPr lang="en-US" altLang="zh-TW" b="0" i="1" smtClean="0">
                        <a:latin typeface="Cambria Math" panose="02040503050406030204" pitchFamily="18" charset="0"/>
                      </a:rPr>
                      <m:t>, </m:t>
                    </m:r>
                    <m:r>
                      <a:rPr lang="en-US" altLang="zh-TW" b="0" i="1" smtClean="0">
                        <a:latin typeface="Cambria Math" panose="02040503050406030204" pitchFamily="18" charset="0"/>
                      </a:rPr>
                      <m:t>𝑟𝑒𝑠𝑝𝑒𝑐𝑡𝑖𝑣𝑒𝑙𝑦</m:t>
                    </m:r>
                    <m:r>
                      <a:rPr lang="en-US" altLang="zh-TW" b="0" i="1" smtClean="0">
                        <a:latin typeface="Cambria Math" panose="02040503050406030204" pitchFamily="18" charset="0"/>
                      </a:rPr>
                      <m:t>.</m:t>
                    </m:r>
                  </m:oMath>
                </a14:m>
                <a:r>
                  <a:rPr lang="en-US" altLang="zh-TW" dirty="0" smtClean="0"/>
                  <a:t> </a:t>
                </a:r>
              </a:p>
              <a:p>
                <a14:m>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𝑐</m:t>
                        </m:r>
                      </m:e>
                      <m:sub>
                        <m:r>
                          <a:rPr lang="en-US" altLang="zh-TW" b="0" i="1" smtClean="0">
                            <a:latin typeface="Cambria Math" panose="02040503050406030204" pitchFamily="18" charset="0"/>
                          </a:rPr>
                          <m:t>𝑖𝑗</m:t>
                        </m:r>
                      </m:sub>
                    </m:sSub>
                    <m:r>
                      <a:rPr lang="en-US" altLang="zh-TW" b="0" i="1" smtClean="0">
                        <a:latin typeface="Cambria Math" panose="02040503050406030204" pitchFamily="18" charset="0"/>
                      </a:rPr>
                      <m:t>=</m:t>
                    </m:r>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cot</m:t>
                        </m:r>
                      </m:fName>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𝛼</m:t>
                            </m:r>
                          </m:e>
                          <m:sub>
                            <m:r>
                              <a:rPr lang="en-US" altLang="zh-TW" b="0" i="1" smtClean="0">
                                <a:latin typeface="Cambria Math" panose="02040503050406030204" pitchFamily="18" charset="0"/>
                              </a:rPr>
                              <m:t>𝑖𝑗</m:t>
                            </m:r>
                          </m:sub>
                        </m:sSub>
                      </m:e>
                    </m:func>
                    <m:r>
                      <a:rPr lang="en-US" altLang="zh-TW" b="0" i="1" smtClean="0">
                        <a:latin typeface="Cambria Math" panose="02040503050406030204" pitchFamily="18" charset="0"/>
                      </a:rPr>
                      <m:t>+</m:t>
                    </m:r>
                    <m:func>
                      <m:funcPr>
                        <m:ctrlPr>
                          <a:rPr lang="en-US" altLang="zh-TW" b="0" i="1" smtClean="0">
                            <a:latin typeface="Cambria Math" panose="02040503050406030204" pitchFamily="18" charset="0"/>
                          </a:rPr>
                        </m:ctrlPr>
                      </m:funcPr>
                      <m:fName>
                        <m:r>
                          <m:rPr>
                            <m:sty m:val="p"/>
                          </m:rPr>
                          <a:rPr lang="en-US" altLang="zh-TW" b="0" i="0" smtClean="0">
                            <a:latin typeface="Cambria Math" panose="02040503050406030204" pitchFamily="18" charset="0"/>
                          </a:rPr>
                          <m:t>cot</m:t>
                        </m:r>
                      </m:fName>
                      <m:e>
                        <m:sSub>
                          <m:sSubPr>
                            <m:ctrlPr>
                              <a:rPr lang="en-US" altLang="zh-TW" b="0" i="1" smtClean="0">
                                <a:latin typeface="Cambria Math" panose="02040503050406030204" pitchFamily="18" charset="0"/>
                              </a:rPr>
                            </m:ctrlPr>
                          </m:sSubPr>
                          <m:e>
                            <m:r>
                              <a:rPr lang="zh-TW" altLang="en-US" b="0" i="1" smtClean="0">
                                <a:latin typeface="Cambria Math" panose="02040503050406030204" pitchFamily="18" charset="0"/>
                              </a:rPr>
                              <m:t>𝛽</m:t>
                            </m:r>
                          </m:e>
                          <m:sub>
                            <m:r>
                              <a:rPr lang="en-US" altLang="zh-TW" b="0" i="1" smtClean="0">
                                <a:latin typeface="Cambria Math" panose="02040503050406030204" pitchFamily="18" charset="0"/>
                              </a:rPr>
                              <m:t>𝑖𝑗</m:t>
                            </m:r>
                          </m:sub>
                        </m:sSub>
                      </m:e>
                    </m:func>
                  </m:oMath>
                </a14:m>
                <a:r>
                  <a:rPr lang="en-US" altLang="zh-TW" dirty="0" smtClean="0"/>
                  <a:t> </a:t>
                </a:r>
              </a:p>
            </p:txBody>
          </p:sp>
        </mc:Choice>
        <mc:Fallback xmlns="">
          <p:sp>
            <p:nvSpPr>
              <p:cNvPr id="6" name="文字方塊 5"/>
              <p:cNvSpPr txBox="1">
                <a:spLocks noRot="1" noChangeAspect="1" noMove="1" noResize="1" noEditPoints="1" noAdjustHandles="1" noChangeArrowheads="1" noChangeShapeType="1" noTextEdit="1"/>
              </p:cNvSpPr>
              <p:nvPr/>
            </p:nvSpPr>
            <p:spPr>
              <a:xfrm>
                <a:off x="838200" y="3212800"/>
                <a:ext cx="8972550" cy="1879232"/>
              </a:xfrm>
              <a:prstGeom prst="rect">
                <a:avLst/>
              </a:prstGeom>
              <a:blipFill rotWithShape="0">
                <a:blip r:embed="rId5"/>
                <a:stretch>
                  <a:fillRect l="-612" t="-1948" b="-1299"/>
                </a:stretch>
              </a:blipFill>
            </p:spPr>
            <p:txBody>
              <a:bodyPr/>
              <a:lstStyle/>
              <a:p>
                <a:r>
                  <a:rPr lang="zh-TW" altLang="en-US">
                    <a:noFill/>
                  </a:rPr>
                  <a:t> </a:t>
                </a:r>
              </a:p>
            </p:txBody>
          </p:sp>
        </mc:Fallback>
      </mc:AlternateContent>
      <p:pic>
        <p:nvPicPr>
          <p:cNvPr id="7" name="圖片 6"/>
          <p:cNvPicPr>
            <a:picLocks noChangeAspect="1"/>
          </p:cNvPicPr>
          <p:nvPr/>
        </p:nvPicPr>
        <p:blipFill>
          <a:blip r:embed="rId6"/>
          <a:stretch>
            <a:fillRect/>
          </a:stretch>
        </p:blipFill>
        <p:spPr>
          <a:xfrm>
            <a:off x="3919537" y="4770185"/>
            <a:ext cx="2809875" cy="2087815"/>
          </a:xfrm>
          <a:prstGeom prst="rect">
            <a:avLst/>
          </a:prstGeom>
        </p:spPr>
      </p:pic>
    </p:spTree>
    <p:extLst>
      <p:ext uri="{BB962C8B-B14F-4D97-AF65-F5344CB8AC3E}">
        <p14:creationId xmlns:p14="http://schemas.microsoft.com/office/powerpoint/2010/main" val="2949743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Feature Representation(cont’d)</a:t>
            </a:r>
            <a:endParaRPr lang="zh-TW" altLang="en-US" dirty="0"/>
          </a:p>
        </p:txBody>
      </p:sp>
      <mc:AlternateContent xmlns:mc="http://schemas.openxmlformats.org/markup-compatibility/2006" xmlns:a14="http://schemas.microsoft.com/office/drawing/2010/main">
        <mc:Choice Requires="a14">
          <p:sp>
            <p:nvSpPr>
              <p:cNvPr id="5" name="文字方塊 4"/>
              <p:cNvSpPr txBox="1"/>
              <p:nvPr/>
            </p:nvSpPr>
            <p:spPr>
              <a:xfrm>
                <a:off x="838200" y="1819275"/>
                <a:ext cx="8591550" cy="3415102"/>
              </a:xfrm>
              <a:prstGeom prst="rect">
                <a:avLst/>
              </a:prstGeom>
              <a:noFill/>
            </p:spPr>
            <p:txBody>
              <a:bodyPr wrap="square" rtlCol="0">
                <a:spAutoFit/>
              </a:bodyPr>
              <a:lstStyle/>
              <a:p>
                <a:r>
                  <a:rPr lang="en-US" altLang="zh-TW" dirty="0" smtClean="0"/>
                  <a:t>After the optimization, the deformation gradient can be decomposed into a rotation part and a scaling/shear part:</a:t>
                </a:r>
              </a:p>
              <a:p>
                <a:endParaRPr lang="en-US" altLang="zh-TW" dirty="0" smtClean="0"/>
              </a:p>
              <a:p>
                <a14:m>
                  <m:oMath xmlns:m="http://schemas.openxmlformats.org/officeDocument/2006/math">
                    <m:sSub>
                      <m:sSubPr>
                        <m:ctrlPr>
                          <a:rPr lang="en-US" altLang="zh-TW" sz="2400" i="1" smtClean="0">
                            <a:latin typeface="Cambria Math" panose="02040503050406030204" pitchFamily="18" charset="0"/>
                          </a:rPr>
                        </m:ctrlPr>
                      </m:sSubPr>
                      <m:e>
                        <m:r>
                          <a:rPr lang="en-US" altLang="zh-TW" sz="2400" b="0" i="1" smtClean="0">
                            <a:latin typeface="Cambria Math" panose="02040503050406030204" pitchFamily="18" charset="0"/>
                          </a:rPr>
                          <m:t>𝑇</m:t>
                        </m:r>
                      </m:e>
                      <m:sub>
                        <m:r>
                          <a:rPr lang="en-US" altLang="zh-TW" sz="2400" b="0" i="1" smtClean="0">
                            <a:latin typeface="Cambria Math" panose="02040503050406030204" pitchFamily="18" charset="0"/>
                          </a:rPr>
                          <m:t>𝑖</m:t>
                        </m:r>
                      </m:sub>
                    </m:sSub>
                    <m:r>
                      <a:rPr lang="en-US" altLang="zh-TW" sz="2400" b="0" i="1" smtClean="0">
                        <a:latin typeface="Cambria Math" panose="02040503050406030204" pitchFamily="18" charset="0"/>
                      </a:rPr>
                      <m:t>=</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𝑅</m:t>
                        </m:r>
                      </m:e>
                      <m:sub>
                        <m:r>
                          <a:rPr lang="en-US" altLang="zh-TW" sz="2400" b="0" i="1" smtClean="0">
                            <a:latin typeface="Cambria Math" panose="02040503050406030204" pitchFamily="18" charset="0"/>
                          </a:rPr>
                          <m:t>𝑖</m:t>
                        </m:r>
                      </m:sub>
                    </m:sSub>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𝑆</m:t>
                        </m:r>
                      </m:e>
                      <m:sub>
                        <m:r>
                          <a:rPr lang="en-US" altLang="zh-TW" sz="2400" b="0" i="1" smtClean="0">
                            <a:latin typeface="Cambria Math" panose="02040503050406030204" pitchFamily="18" charset="0"/>
                          </a:rPr>
                          <m:t>𝑖</m:t>
                        </m:r>
                      </m:sub>
                    </m:sSub>
                  </m:oMath>
                </a14:m>
                <a:r>
                  <a:rPr lang="en-US" altLang="zh-TW" sz="2400" dirty="0" smtClean="0"/>
                  <a:t> </a:t>
                </a:r>
              </a:p>
              <a:p>
                <a14:m>
                  <m:oMath xmlns:m="http://schemas.openxmlformats.org/officeDocument/2006/math">
                    <m:r>
                      <a:rPr lang="en-US" altLang="zh-TW" sz="2400" b="0" i="1" smtClean="0">
                        <a:latin typeface="Cambria Math" panose="02040503050406030204" pitchFamily="18" charset="0"/>
                      </a:rPr>
                      <m:t>𝑑</m:t>
                    </m:r>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𝑅</m:t>
                        </m:r>
                      </m:e>
                      <m:sub>
                        <m:r>
                          <a:rPr lang="en-US" altLang="zh-TW" sz="2400" b="0" i="1" smtClean="0">
                            <a:latin typeface="Cambria Math" panose="02040503050406030204" pitchFamily="18" charset="0"/>
                          </a:rPr>
                          <m:t>𝑖𝑗</m:t>
                        </m:r>
                      </m:sub>
                    </m:sSub>
                    <m:r>
                      <a:rPr lang="en-US" altLang="zh-TW" sz="2400" b="0" i="1" smtClean="0">
                        <a:latin typeface="Cambria Math" panose="02040503050406030204" pitchFamily="18" charset="0"/>
                      </a:rPr>
                      <m:t>=</m:t>
                    </m:r>
                    <m:sSubSup>
                      <m:sSubSupPr>
                        <m:ctrlPr>
                          <a:rPr lang="en-US" altLang="zh-TW" sz="2400" b="0" i="1" smtClean="0">
                            <a:latin typeface="Cambria Math" panose="02040503050406030204" pitchFamily="18" charset="0"/>
                          </a:rPr>
                        </m:ctrlPr>
                      </m:sSubSupPr>
                      <m:e>
                        <m:r>
                          <a:rPr lang="en-US" altLang="zh-TW" sz="2400" b="0" i="1" smtClean="0">
                            <a:latin typeface="Cambria Math" panose="02040503050406030204" pitchFamily="18" charset="0"/>
                          </a:rPr>
                          <m:t>𝑅</m:t>
                        </m:r>
                      </m:e>
                      <m:sub>
                        <m:r>
                          <a:rPr lang="en-US" altLang="zh-TW" sz="2400" b="0" i="1" smtClean="0">
                            <a:latin typeface="Cambria Math" panose="02040503050406030204" pitchFamily="18" charset="0"/>
                          </a:rPr>
                          <m:t>𝑖</m:t>
                        </m:r>
                      </m:sub>
                      <m:sup>
                        <m:r>
                          <a:rPr lang="en-US" altLang="zh-TW" sz="2400" b="0" i="1" smtClean="0">
                            <a:latin typeface="Cambria Math" panose="02040503050406030204" pitchFamily="18" charset="0"/>
                          </a:rPr>
                          <m:t>𝑇</m:t>
                        </m:r>
                      </m:sup>
                    </m:sSubSup>
                    <m:sSub>
                      <m:sSubPr>
                        <m:ctrlPr>
                          <a:rPr lang="en-US" altLang="zh-TW" sz="2400" b="0" i="1" smtClean="0">
                            <a:latin typeface="Cambria Math" panose="02040503050406030204" pitchFamily="18" charset="0"/>
                          </a:rPr>
                        </m:ctrlPr>
                      </m:sSubPr>
                      <m:e>
                        <m:r>
                          <a:rPr lang="en-US" altLang="zh-TW" sz="2400" b="0" i="1" smtClean="0">
                            <a:latin typeface="Cambria Math" panose="02040503050406030204" pitchFamily="18" charset="0"/>
                          </a:rPr>
                          <m:t>𝑅</m:t>
                        </m:r>
                      </m:e>
                      <m:sub>
                        <m:r>
                          <a:rPr lang="en-US" altLang="zh-TW" sz="2400" b="0" i="1" smtClean="0">
                            <a:latin typeface="Cambria Math" panose="02040503050406030204" pitchFamily="18" charset="0"/>
                          </a:rPr>
                          <m:t>𝑗</m:t>
                        </m:r>
                      </m:sub>
                    </m:sSub>
                  </m:oMath>
                </a14:m>
                <a:r>
                  <a:rPr lang="en-US" altLang="zh-TW" sz="2400" dirty="0" smtClean="0"/>
                  <a:t> </a:t>
                </a:r>
              </a:p>
              <a:p>
                <a:endParaRPr lang="en-US" altLang="zh-TW" sz="2400" dirty="0"/>
              </a:p>
              <a:p>
                <a:endParaRPr lang="en-US" altLang="zh-TW" sz="2400" dirty="0" smtClean="0"/>
              </a:p>
              <a:p>
                <a:endParaRPr lang="en-US" altLang="zh-TW" sz="2400" dirty="0"/>
              </a:p>
              <a:p>
                <a:r>
                  <a:rPr lang="en-US" altLang="zh-TW" dirty="0" smtClean="0"/>
                  <a:t>The RIMD representation is obtained like this: </a:t>
                </a:r>
              </a:p>
              <a:p>
                <a14:m>
                  <m:oMath xmlns:m="http://schemas.openxmlformats.org/officeDocument/2006/math">
                    <m:r>
                      <a:rPr lang="en-US" altLang="zh-TW" b="1" i="0" smtClean="0">
                        <a:latin typeface="Cambria Math" panose="02040503050406030204" pitchFamily="18" charset="0"/>
                      </a:rPr>
                      <m:t>𝐟</m:t>
                    </m:r>
                    <m:r>
                      <a:rPr lang="en-US" altLang="zh-TW" b="0" i="1" smtClean="0">
                        <a:latin typeface="Cambria Math" panose="02040503050406030204" pitchFamily="18" charset="0"/>
                      </a:rPr>
                      <m:t>=</m:t>
                    </m:r>
                    <m:d>
                      <m:dPr>
                        <m:begChr m:val="{"/>
                        <m:endChr m:val="}"/>
                        <m:ctrlPr>
                          <a:rPr lang="en-US" altLang="zh-TW" b="0" i="1" smtClean="0">
                            <a:latin typeface="Cambria Math" panose="02040503050406030204" pitchFamily="18" charset="0"/>
                          </a:rPr>
                        </m:ctrlPr>
                      </m:dPr>
                      <m:e>
                        <m:r>
                          <m:rPr>
                            <m:sty m:val="p"/>
                          </m:rPr>
                          <a:rPr lang="en-US" altLang="zh-TW" b="0" i="0" smtClean="0">
                            <a:latin typeface="Cambria Math" panose="02040503050406030204" pitchFamily="18" charset="0"/>
                          </a:rPr>
                          <m:t>log</m:t>
                        </m:r>
                        <m:r>
                          <a:rPr lang="en-US" altLang="zh-TW" b="0" i="1" smtClean="0">
                            <a:latin typeface="Cambria Math" panose="02040503050406030204" pitchFamily="18" charset="0"/>
                          </a:rPr>
                          <m:t>𝑑</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𝑅</m:t>
                            </m:r>
                          </m:e>
                          <m:sub>
                            <m:r>
                              <a:rPr lang="en-US" altLang="zh-TW" b="0" i="1" smtClean="0">
                                <a:latin typeface="Cambria Math" panose="02040503050406030204" pitchFamily="18" charset="0"/>
                              </a:rPr>
                              <m:t>𝑖𝑗</m:t>
                            </m:r>
                          </m:sub>
                        </m:sSub>
                        <m:r>
                          <a:rPr lang="en-US" altLang="zh-TW" b="0" i="1" smtClean="0">
                            <a:latin typeface="Cambria Math" panose="02040503050406030204" pitchFamily="18" charset="0"/>
                          </a:rPr>
                          <m:t>;</m:t>
                        </m:r>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𝑆</m:t>
                            </m:r>
                          </m:e>
                          <m:sub>
                            <m:r>
                              <a:rPr lang="en-US" altLang="zh-TW" b="0" i="1" smtClean="0">
                                <a:latin typeface="Cambria Math" panose="02040503050406030204" pitchFamily="18" charset="0"/>
                              </a:rPr>
                              <m:t>𝑖</m:t>
                            </m:r>
                          </m:sub>
                        </m:sSub>
                      </m:e>
                    </m:d>
                    <m:r>
                      <a:rPr lang="en-US" altLang="zh-TW" b="0" i="1" smtClean="0">
                        <a:latin typeface="Cambria Math" panose="02040503050406030204" pitchFamily="18" charset="0"/>
                      </a:rPr>
                      <m:t> (</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𝑖</m:t>
                    </m:r>
                    <m:r>
                      <a:rPr lang="en-US" altLang="zh-TW" b="0" i="1" smtClean="0">
                        <a:latin typeface="Cambria Math" panose="02040503050406030204" pitchFamily="18" charset="0"/>
                        <a:ea typeface="Cambria Math" panose="02040503050406030204" pitchFamily="18" charset="0"/>
                      </a:rPr>
                      <m:t>,</m:t>
                    </m:r>
                    <m:r>
                      <a:rPr lang="en-US" altLang="zh-TW" b="0" i="1" smtClean="0">
                        <a:latin typeface="Cambria Math" panose="02040503050406030204" pitchFamily="18" charset="0"/>
                        <a:ea typeface="Cambria Math" panose="02040503050406030204" pitchFamily="18" charset="0"/>
                      </a:rPr>
                      <m:t>𝑗</m:t>
                    </m:r>
                    <m:r>
                      <a:rPr lang="en-US" altLang="zh-TW" b="0" i="1" smtClean="0">
                        <a:latin typeface="Cambria Math" panose="02040503050406030204" pitchFamily="18" charset="0"/>
                        <a:ea typeface="Cambria Math" panose="02040503050406030204" pitchFamily="18" charset="0"/>
                      </a:rPr>
                      <m:t>∈</m:t>
                    </m:r>
                    <m:sSub>
                      <m:sSubPr>
                        <m:ctrlPr>
                          <a:rPr lang="en-US" altLang="zh-TW" b="0" i="1" smtClean="0">
                            <a:latin typeface="Cambria Math" panose="02040503050406030204" pitchFamily="18" charset="0"/>
                            <a:ea typeface="Cambria Math" panose="02040503050406030204" pitchFamily="18" charset="0"/>
                          </a:rPr>
                        </m:ctrlPr>
                      </m:sSubPr>
                      <m:e>
                        <m:r>
                          <a:rPr lang="en-US" altLang="zh-TW" b="0" i="1" smtClean="0">
                            <a:latin typeface="Cambria Math" panose="02040503050406030204" pitchFamily="18" charset="0"/>
                            <a:ea typeface="Cambria Math" panose="02040503050406030204" pitchFamily="18" charset="0"/>
                          </a:rPr>
                          <m:t>𝑁</m:t>
                        </m:r>
                      </m:e>
                      <m:sub>
                        <m:r>
                          <a:rPr lang="en-US" altLang="zh-TW" b="0" i="1" smtClean="0">
                            <a:latin typeface="Cambria Math" panose="02040503050406030204" pitchFamily="18" charset="0"/>
                            <a:ea typeface="Cambria Math" panose="02040503050406030204" pitchFamily="18" charset="0"/>
                          </a:rPr>
                          <m:t>𝑖</m:t>
                        </m:r>
                      </m:sub>
                    </m:sSub>
                    <m:r>
                      <a:rPr lang="en-US" altLang="zh-TW" b="0" i="1" smtClean="0">
                        <a:latin typeface="Cambria Math" panose="02040503050406030204" pitchFamily="18" charset="0"/>
                      </a:rPr>
                      <m:t>)</m:t>
                    </m:r>
                  </m:oMath>
                </a14:m>
                <a:r>
                  <a:rPr lang="en-US" altLang="zh-TW" dirty="0" smtClean="0"/>
                  <a:t> </a:t>
                </a:r>
              </a:p>
            </p:txBody>
          </p:sp>
        </mc:Choice>
        <mc:Fallback xmlns="">
          <p:sp>
            <p:nvSpPr>
              <p:cNvPr id="5" name="文字方塊 4"/>
              <p:cNvSpPr txBox="1">
                <a:spLocks noRot="1" noChangeAspect="1" noMove="1" noResize="1" noEditPoints="1" noAdjustHandles="1" noChangeArrowheads="1" noChangeShapeType="1" noTextEdit="1"/>
              </p:cNvSpPr>
              <p:nvPr/>
            </p:nvSpPr>
            <p:spPr>
              <a:xfrm>
                <a:off x="838200" y="1819275"/>
                <a:ext cx="8591550" cy="3415102"/>
              </a:xfrm>
              <a:prstGeom prst="rect">
                <a:avLst/>
              </a:prstGeom>
              <a:blipFill rotWithShape="0">
                <a:blip r:embed="rId3"/>
                <a:stretch>
                  <a:fillRect l="-639" t="-1070"/>
                </a:stretch>
              </a:blipFill>
            </p:spPr>
            <p:txBody>
              <a:bodyPr/>
              <a:lstStyle/>
              <a:p>
                <a:r>
                  <a:rPr lang="zh-TW" altLang="en-US">
                    <a:noFill/>
                  </a:rPr>
                  <a:t> </a:t>
                </a:r>
              </a:p>
            </p:txBody>
          </p:sp>
        </mc:Fallback>
      </mc:AlternateContent>
      <p:sp>
        <p:nvSpPr>
          <p:cNvPr id="6" name="橢圓 5"/>
          <p:cNvSpPr/>
          <p:nvPr/>
        </p:nvSpPr>
        <p:spPr>
          <a:xfrm>
            <a:off x="3933296" y="3829050"/>
            <a:ext cx="247650" cy="24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橢圓 6"/>
          <p:cNvSpPr/>
          <p:nvPr/>
        </p:nvSpPr>
        <p:spPr>
          <a:xfrm>
            <a:off x="4373704" y="3021085"/>
            <a:ext cx="247650" cy="24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6868828" y="3829050"/>
            <a:ext cx="247650" cy="24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橢圓 8"/>
          <p:cNvSpPr/>
          <p:nvPr/>
        </p:nvSpPr>
        <p:spPr>
          <a:xfrm>
            <a:off x="7748587" y="3356952"/>
            <a:ext cx="247650" cy="247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p:cNvCxnSpPr/>
          <p:nvPr/>
        </p:nvCxnSpPr>
        <p:spPr>
          <a:xfrm flipH="1">
            <a:off x="4128945" y="3267063"/>
            <a:ext cx="331543" cy="648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接點 15"/>
          <p:cNvCxnSpPr>
            <a:stCxn id="9" idx="3"/>
            <a:endCxn id="8" idx="7"/>
          </p:cNvCxnSpPr>
          <p:nvPr/>
        </p:nvCxnSpPr>
        <p:spPr>
          <a:xfrm flipH="1">
            <a:off x="7080210" y="3568334"/>
            <a:ext cx="704645" cy="296984"/>
          </a:xfrm>
          <a:prstGeom prst="line">
            <a:avLst/>
          </a:prstGeom>
        </p:spPr>
        <p:style>
          <a:lnRef idx="1">
            <a:schemeClr val="accent1"/>
          </a:lnRef>
          <a:fillRef idx="0">
            <a:schemeClr val="accent1"/>
          </a:fillRef>
          <a:effectRef idx="0">
            <a:schemeClr val="accent1"/>
          </a:effectRef>
          <a:fontRef idx="minor">
            <a:schemeClr val="tx1"/>
          </a:fontRef>
        </p:style>
      </p:cxnSp>
      <p:sp>
        <p:nvSpPr>
          <p:cNvPr id="21" name="向右箭號 20"/>
          <p:cNvSpPr/>
          <p:nvPr/>
        </p:nvSpPr>
        <p:spPr>
          <a:xfrm>
            <a:off x="5133975" y="3397606"/>
            <a:ext cx="1181100" cy="431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24" name="文字方塊 23"/>
              <p:cNvSpPr txBox="1"/>
              <p:nvPr/>
            </p:nvSpPr>
            <p:spPr>
              <a:xfrm>
                <a:off x="4180946" y="4028740"/>
                <a:ext cx="49635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Sub>
                    </m:oMath>
                  </m:oMathPara>
                </a14:m>
                <a:endParaRPr lang="zh-TW" altLang="en-US" dirty="0"/>
              </a:p>
            </p:txBody>
          </p:sp>
        </mc:Choice>
        <mc:Fallback xmlns="">
          <p:sp>
            <p:nvSpPr>
              <p:cNvPr id="24" name="文字方塊 23"/>
              <p:cNvSpPr txBox="1">
                <a:spLocks noRot="1" noChangeAspect="1" noMove="1" noResize="1" noEditPoints="1" noAdjustHandles="1" noChangeArrowheads="1" noChangeShapeType="1" noTextEdit="1"/>
              </p:cNvSpPr>
              <p:nvPr/>
            </p:nvSpPr>
            <p:spPr>
              <a:xfrm>
                <a:off x="4180946" y="4028740"/>
                <a:ext cx="496359" cy="369332"/>
              </a:xfrm>
              <a:prstGeom prst="rect">
                <a:avLst/>
              </a:prstGeom>
              <a:blipFill rotWithShape="0">
                <a:blip r:embed="rId4"/>
                <a:stretch>
                  <a:fillRect b="-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5" name="文字方塊 24"/>
              <p:cNvSpPr txBox="1"/>
              <p:nvPr/>
            </p:nvSpPr>
            <p:spPr>
              <a:xfrm>
                <a:off x="4677305" y="3013250"/>
                <a:ext cx="496359" cy="3916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TW" i="1" smtClean="0">
                              <a:latin typeface="Cambria Math" panose="02040503050406030204" pitchFamily="18" charset="0"/>
                            </a:rPr>
                          </m:ctrlPr>
                        </m:sSub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𝑗</m:t>
                          </m:r>
                        </m:sub>
                      </m:sSub>
                    </m:oMath>
                  </m:oMathPara>
                </a14:m>
                <a:endParaRPr lang="zh-TW" altLang="en-US"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4677305" y="3013250"/>
                <a:ext cx="496359" cy="391646"/>
              </a:xfrm>
              <a:prstGeom prst="rect">
                <a:avLst/>
              </a:prstGeom>
              <a:blipFill rotWithShape="0">
                <a:blip r:embed="rId5"/>
                <a:stretch>
                  <a:fillRect b="-7692"/>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6868828" y="4213406"/>
                <a:ext cx="493997" cy="3695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𝑖</m:t>
                          </m:r>
                        </m:sub>
                        <m:sup>
                          <m:r>
                            <a:rPr lang="en-US" altLang="zh-TW" b="0" i="1" smtClean="0">
                              <a:latin typeface="Cambria Math" panose="02040503050406030204" pitchFamily="18" charset="0"/>
                            </a:rPr>
                            <m:t>′</m:t>
                          </m:r>
                        </m:sup>
                      </m:sSubSup>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6868828" y="4213406"/>
                <a:ext cx="493997" cy="369588"/>
              </a:xfrm>
              <a:prstGeom prst="rect">
                <a:avLst/>
              </a:prstGeom>
              <a:blipFill rotWithShape="0">
                <a:blip r:embed="rId6"/>
                <a:stretch>
                  <a:fillRect b="-4918"/>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7971998" y="3476526"/>
                <a:ext cx="493997" cy="4008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TW" i="1" smtClean="0">
                              <a:latin typeface="Cambria Math" panose="02040503050406030204" pitchFamily="18" charset="0"/>
                            </a:rPr>
                          </m:ctrlPr>
                        </m:sSubSupPr>
                        <m:e>
                          <m:r>
                            <a:rPr lang="en-US" altLang="zh-TW" b="0" i="1" smtClean="0">
                              <a:latin typeface="Cambria Math" panose="02040503050406030204" pitchFamily="18" charset="0"/>
                            </a:rPr>
                            <m:t>𝑣</m:t>
                          </m:r>
                        </m:e>
                        <m:sub>
                          <m:r>
                            <a:rPr lang="en-US" altLang="zh-TW" b="0" i="1" smtClean="0">
                              <a:latin typeface="Cambria Math" panose="02040503050406030204" pitchFamily="18" charset="0"/>
                            </a:rPr>
                            <m:t>𝑗</m:t>
                          </m:r>
                        </m:sub>
                        <m:sup>
                          <m:r>
                            <a:rPr lang="en-US" altLang="zh-TW" b="0" i="1" smtClean="0">
                              <a:latin typeface="Cambria Math" panose="02040503050406030204" pitchFamily="18" charset="0"/>
                            </a:rPr>
                            <m:t>′</m:t>
                          </m:r>
                        </m:sup>
                      </m:sSubSup>
                    </m:oMath>
                  </m:oMathPara>
                </a14:m>
                <a:endParaRPr lang="zh-TW" altLang="en-US"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7971998" y="3476526"/>
                <a:ext cx="493997" cy="400879"/>
              </a:xfrm>
              <a:prstGeom prst="rect">
                <a:avLst/>
              </a:prstGeom>
              <a:blipFill rotWithShape="0">
                <a:blip r:embed="rId7"/>
                <a:stretch>
                  <a:fillRect b="-9091"/>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1254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Mesh VAE</a:t>
            </a:r>
            <a:br>
              <a:rPr lang="en-US" altLang="zh-TW" dirty="0" smtClean="0"/>
            </a:br>
            <a:r>
              <a:rPr lang="en-US" altLang="zh-TW" sz="2400" dirty="0" smtClean="0"/>
              <a:t>Feature Preprocessing</a:t>
            </a:r>
            <a:endParaRPr lang="zh-TW" altLang="en-US" sz="2400" dirty="0"/>
          </a:p>
        </p:txBody>
      </p:sp>
      <mc:AlternateContent xmlns:mc="http://schemas.openxmlformats.org/markup-compatibility/2006" xmlns:a14="http://schemas.microsoft.com/office/drawing/2010/main">
        <mc:Choice Requires="a14">
          <p:sp>
            <p:nvSpPr>
              <p:cNvPr id="5" name="文字方塊 4"/>
              <p:cNvSpPr txBox="1"/>
              <p:nvPr/>
            </p:nvSpPr>
            <p:spPr>
              <a:xfrm>
                <a:off x="677334" y="1930400"/>
                <a:ext cx="8343900" cy="4314130"/>
              </a:xfrm>
              <a:prstGeom prst="rect">
                <a:avLst/>
              </a:prstGeom>
              <a:noFill/>
            </p:spPr>
            <p:txBody>
              <a:bodyPr wrap="square" rtlCol="0">
                <a:spAutoFit/>
              </a:bodyPr>
              <a:lstStyle/>
              <a:p>
                <a:r>
                  <a:rPr lang="en-US" altLang="zh-TW" dirty="0" smtClean="0"/>
                  <a:t>The paper propose to use </a:t>
                </a:r>
                <a14:m>
                  <m:oMath xmlns:m="http://schemas.openxmlformats.org/officeDocument/2006/math">
                    <m:r>
                      <a:rPr lang="en-US" altLang="zh-TW" i="1">
                        <a:latin typeface="Cambria Math" panose="02040503050406030204" pitchFamily="18" charset="0"/>
                      </a:rPr>
                      <m:t>𝑡𝑎𝑛h</m:t>
                    </m:r>
                  </m:oMath>
                </a14:m>
                <a:r>
                  <a:rPr lang="zh-TW" altLang="en-US" dirty="0"/>
                  <a:t> </a:t>
                </a:r>
                <a:r>
                  <a:rPr lang="en-US" altLang="zh-TW" dirty="0"/>
                  <a:t>as the activation function of the probabilistic decoder’s output layer but it has the gradient vanishing problem. To avoid this problem, they use uniform normalization to preprocess the feature</a:t>
                </a:r>
                <a:r>
                  <a:rPr lang="en-US" altLang="zh-TW" dirty="0" smtClean="0"/>
                  <a:t>.</a:t>
                </a: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smtClean="0"/>
              </a:p>
              <a:p>
                <a:r>
                  <a:rPr lang="en-US" altLang="zh-TW" dirty="0" smtClean="0"/>
                  <a:t>If </a:t>
                </a:r>
                <a:endParaRPr lang="en-US" altLang="zh-TW" dirty="0"/>
              </a:p>
              <a:p>
                <a:endParaRPr lang="en-US" altLang="zh-TW" dirty="0" smtClean="0"/>
              </a:p>
              <a:p>
                <a:r>
                  <a:rPr lang="en-US" altLang="zh-TW" dirty="0" smtClean="0"/>
                  <a:t>Replace them with</a:t>
                </a:r>
              </a:p>
              <a:p>
                <a:endParaRPr lang="en-US" altLang="zh-TW" dirty="0"/>
              </a:p>
              <a:p>
                <a:r>
                  <a:rPr lang="en-US" altLang="zh-TW" dirty="0" smtClean="0"/>
                  <a:t>In this paper, </a:t>
                </a:r>
                <a14:m>
                  <m:oMath xmlns:m="http://schemas.openxmlformats.org/officeDocument/2006/math">
                    <m:r>
                      <a:rPr lang="zh-TW" altLang="en-US" i="1" smtClean="0">
                        <a:latin typeface="Cambria Math" panose="02040503050406030204" pitchFamily="18" charset="0"/>
                      </a:rPr>
                      <m:t>𝜖</m:t>
                    </m:r>
                    <m:r>
                      <a:rPr lang="en-US" altLang="zh-TW" b="0" i="1" smtClean="0">
                        <a:latin typeface="Cambria Math" panose="02040503050406030204" pitchFamily="18" charset="0"/>
                      </a:rPr>
                      <m:t>=</m:t>
                    </m:r>
                    <m:sSup>
                      <m:sSupPr>
                        <m:ctrlPr>
                          <a:rPr lang="en-US" altLang="zh-TW" b="0" i="1" smtClean="0">
                            <a:latin typeface="Cambria Math" panose="02040503050406030204" pitchFamily="18" charset="0"/>
                          </a:rPr>
                        </m:ctrlPr>
                      </m:sSupPr>
                      <m:e>
                        <m:r>
                          <a:rPr lang="en-US" altLang="zh-TW" b="0" i="1" smtClean="0">
                            <a:latin typeface="Cambria Math" panose="02040503050406030204" pitchFamily="18" charset="0"/>
                          </a:rPr>
                          <m:t>10</m:t>
                        </m:r>
                      </m:e>
                      <m:sup>
                        <m:r>
                          <a:rPr lang="en-US" altLang="zh-TW" b="0" i="1" smtClean="0">
                            <a:latin typeface="Cambria Math" panose="02040503050406030204" pitchFamily="18" charset="0"/>
                          </a:rPr>
                          <m:t>−6</m:t>
                        </m:r>
                      </m:sup>
                    </m:sSup>
                  </m:oMath>
                </a14:m>
                <a:r>
                  <a:rPr lang="en-US" altLang="zh-TW" dirty="0" smtClean="0"/>
                  <a:t> and </a:t>
                </a:r>
                <a14:m>
                  <m:oMath xmlns:m="http://schemas.openxmlformats.org/officeDocument/2006/math">
                    <m:r>
                      <a:rPr lang="en-US" altLang="zh-TW" b="0" i="1" smtClean="0">
                        <a:latin typeface="Cambria Math" panose="02040503050406030204" pitchFamily="18" charset="0"/>
                      </a:rPr>
                      <m:t>𝑎</m:t>
                    </m:r>
                    <m:r>
                      <a:rPr lang="en-US" altLang="zh-TW" b="0" i="1" smtClean="0">
                        <a:latin typeface="Cambria Math" panose="02040503050406030204" pitchFamily="18" charset="0"/>
                      </a:rPr>
                      <m:t>=0.9</m:t>
                    </m:r>
                  </m:oMath>
                </a14:m>
                <a:r>
                  <a:rPr lang="en-US" altLang="zh-TW" dirty="0" smtClean="0"/>
                  <a:t> </a:t>
                </a:r>
                <a:endParaRPr lang="zh-TW" altLang="en-US" dirty="0"/>
              </a:p>
              <a:p>
                <a:endParaRPr lang="zh-TW" altLang="en-US" dirty="0"/>
              </a:p>
            </p:txBody>
          </p:sp>
        </mc:Choice>
        <mc:Fallback xmlns="">
          <p:sp>
            <p:nvSpPr>
              <p:cNvPr id="5" name="文字方塊 4"/>
              <p:cNvSpPr txBox="1">
                <a:spLocks noRot="1" noChangeAspect="1" noMove="1" noResize="1" noEditPoints="1" noAdjustHandles="1" noChangeArrowheads="1" noChangeShapeType="1" noTextEdit="1"/>
              </p:cNvSpPr>
              <p:nvPr/>
            </p:nvSpPr>
            <p:spPr>
              <a:xfrm>
                <a:off x="677334" y="1930400"/>
                <a:ext cx="8343900" cy="4314130"/>
              </a:xfrm>
              <a:prstGeom prst="rect">
                <a:avLst/>
              </a:prstGeom>
              <a:blipFill rotWithShape="0">
                <a:blip r:embed="rId2"/>
                <a:stretch>
                  <a:fillRect l="-584" t="-990" r="-219"/>
                </a:stretch>
              </a:blipFill>
            </p:spPr>
            <p:txBody>
              <a:bodyPr/>
              <a:lstStyle/>
              <a:p>
                <a:r>
                  <a:rPr lang="zh-TW" altLang="en-US">
                    <a:noFill/>
                  </a:rPr>
                  <a:t> </a:t>
                </a:r>
              </a:p>
            </p:txBody>
          </p:sp>
        </mc:Fallback>
      </mc:AlternateContent>
      <p:pic>
        <p:nvPicPr>
          <p:cNvPr id="6" name="圖片 5"/>
          <p:cNvPicPr>
            <a:picLocks noChangeAspect="1"/>
          </p:cNvPicPr>
          <p:nvPr/>
        </p:nvPicPr>
        <p:blipFill>
          <a:blip r:embed="rId3"/>
          <a:stretch>
            <a:fillRect/>
          </a:stretch>
        </p:blipFill>
        <p:spPr>
          <a:xfrm>
            <a:off x="677334" y="3133156"/>
            <a:ext cx="4500563" cy="957970"/>
          </a:xfrm>
          <a:prstGeom prst="rect">
            <a:avLst/>
          </a:prstGeom>
        </p:spPr>
      </p:pic>
      <p:pic>
        <p:nvPicPr>
          <p:cNvPr id="7" name="圖片 6"/>
          <p:cNvPicPr>
            <a:picLocks noChangeAspect="1"/>
          </p:cNvPicPr>
          <p:nvPr/>
        </p:nvPicPr>
        <p:blipFill>
          <a:blip r:embed="rId4"/>
          <a:stretch>
            <a:fillRect/>
          </a:stretch>
        </p:blipFill>
        <p:spPr>
          <a:xfrm>
            <a:off x="1085850" y="4309348"/>
            <a:ext cx="2628900" cy="438150"/>
          </a:xfrm>
          <a:prstGeom prst="rect">
            <a:avLst/>
          </a:prstGeom>
        </p:spPr>
      </p:pic>
      <p:pic>
        <p:nvPicPr>
          <p:cNvPr id="8" name="圖片 7"/>
          <p:cNvPicPr>
            <a:picLocks noChangeAspect="1"/>
          </p:cNvPicPr>
          <p:nvPr/>
        </p:nvPicPr>
        <p:blipFill>
          <a:blip r:embed="rId5"/>
          <a:stretch>
            <a:fillRect/>
          </a:stretch>
        </p:blipFill>
        <p:spPr>
          <a:xfrm>
            <a:off x="2873024" y="4897889"/>
            <a:ext cx="695325" cy="390525"/>
          </a:xfrm>
          <a:prstGeom prst="rect">
            <a:avLst/>
          </a:prstGeom>
        </p:spPr>
      </p:pic>
      <p:pic>
        <p:nvPicPr>
          <p:cNvPr id="3" name="圖片 2"/>
          <p:cNvPicPr>
            <a:picLocks noChangeAspect="1"/>
          </p:cNvPicPr>
          <p:nvPr/>
        </p:nvPicPr>
        <p:blipFill>
          <a:blip r:embed="rId6"/>
          <a:stretch>
            <a:fillRect/>
          </a:stretch>
        </p:blipFill>
        <p:spPr>
          <a:xfrm>
            <a:off x="5283697" y="3133156"/>
            <a:ext cx="3863921" cy="2542460"/>
          </a:xfrm>
          <a:prstGeom prst="rect">
            <a:avLst/>
          </a:prstGeom>
        </p:spPr>
      </p:pic>
      <p:sp>
        <p:nvSpPr>
          <p:cNvPr id="4" name="文字方塊 3"/>
          <p:cNvSpPr txBox="1"/>
          <p:nvPr/>
        </p:nvSpPr>
        <p:spPr>
          <a:xfrm>
            <a:off x="6883227" y="5775407"/>
            <a:ext cx="2390775" cy="369332"/>
          </a:xfrm>
          <a:prstGeom prst="rect">
            <a:avLst/>
          </a:prstGeom>
          <a:noFill/>
        </p:spPr>
        <p:txBody>
          <a:bodyPr wrap="square" rtlCol="0">
            <a:spAutoFit/>
          </a:bodyPr>
          <a:lstStyle/>
          <a:p>
            <a:r>
              <a:rPr lang="en-US" altLang="zh-TW" dirty="0" err="1" smtClean="0"/>
              <a:t>tanh</a:t>
            </a:r>
            <a:endParaRPr lang="zh-TW" altLang="en-US" dirty="0"/>
          </a:p>
        </p:txBody>
      </p:sp>
    </p:spTree>
    <p:extLst>
      <p:ext uri="{BB962C8B-B14F-4D97-AF65-F5344CB8AC3E}">
        <p14:creationId xmlns:p14="http://schemas.microsoft.com/office/powerpoint/2010/main" val="386317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Mesh VAE</a:t>
            </a:r>
            <a:br>
              <a:rPr lang="en-US" altLang="zh-TW" dirty="0" smtClean="0"/>
            </a:br>
            <a:r>
              <a:rPr lang="en-US" altLang="zh-TW" sz="2400" dirty="0" smtClean="0"/>
              <a:t>Mesh VAE Architecture</a:t>
            </a:r>
            <a:endParaRPr lang="zh-TW" altLang="en-US" sz="2400" dirty="0"/>
          </a:p>
        </p:txBody>
      </p:sp>
      <p:pic>
        <p:nvPicPr>
          <p:cNvPr id="4" name="圖片 3"/>
          <p:cNvPicPr>
            <a:picLocks noChangeAspect="1"/>
          </p:cNvPicPr>
          <p:nvPr/>
        </p:nvPicPr>
        <p:blipFill>
          <a:blip r:embed="rId2"/>
          <a:stretch>
            <a:fillRect/>
          </a:stretch>
        </p:blipFill>
        <p:spPr>
          <a:xfrm>
            <a:off x="677334" y="1605630"/>
            <a:ext cx="6953492" cy="4040293"/>
          </a:xfrm>
          <a:prstGeom prst="rect">
            <a:avLst/>
          </a:prstGeom>
        </p:spPr>
      </p:pic>
      <mc:AlternateContent xmlns:mc="http://schemas.openxmlformats.org/markup-compatibility/2006">
        <mc:Choice xmlns:a14="http://schemas.microsoft.com/office/drawing/2010/main" Requires="a14">
          <p:sp>
            <p:nvSpPr>
              <p:cNvPr id="3" name="文字方塊 2"/>
              <p:cNvSpPr txBox="1"/>
              <p:nvPr/>
            </p:nvSpPr>
            <p:spPr>
              <a:xfrm>
                <a:off x="1538529" y="5859568"/>
                <a:ext cx="6410325" cy="646331"/>
              </a:xfrm>
              <a:prstGeom prst="rect">
                <a:avLst/>
              </a:prstGeom>
              <a:noFill/>
            </p:spPr>
            <p:txBody>
              <a:bodyPr wrap="square" rtlCol="0">
                <a:spAutoFit/>
              </a:bodyPr>
              <a:lstStyle/>
              <a:p>
                <a:r>
                  <a:rPr lang="en-US" altLang="zh-TW" dirty="0" smtClean="0"/>
                  <a:t>Suppose a model has 2502 vertices and 7500 edges.</a:t>
                </a:r>
              </a:p>
              <a:p>
                <a:r>
                  <a:rPr lang="en-US" altLang="zh-TW" dirty="0" smtClean="0"/>
                  <a:t>The total dimension K</a:t>
                </a:r>
                <a14:m>
                  <m:oMath xmlns:m="http://schemas.openxmlformats.org/officeDocument/2006/math">
                    <m:r>
                      <a:rPr lang="en-US" altLang="zh-TW" b="0" i="1" smtClean="0">
                        <a:latin typeface="Cambria Math" panose="02040503050406030204" pitchFamily="18" charset="0"/>
                      </a:rPr>
                      <m:t>=2502</m:t>
                    </m:r>
                    <m:r>
                      <a:rPr lang="en-US" altLang="zh-TW" b="0" i="1" smtClean="0">
                        <a:latin typeface="Cambria Math" panose="02040503050406030204" pitchFamily="18" charset="0"/>
                        <a:ea typeface="Cambria Math" panose="02040503050406030204" pitchFamily="18" charset="0"/>
                      </a:rPr>
                      <m:t>×6+7500×3×2=60012</m:t>
                    </m:r>
                  </m:oMath>
                </a14:m>
                <a:r>
                  <a:rPr lang="zh-TW" altLang="en-US" dirty="0" smtClean="0"/>
                  <a:t> </a:t>
                </a:r>
                <a:endParaRPr lang="zh-TW" altLang="en-US" dirty="0"/>
              </a:p>
            </p:txBody>
          </p:sp>
        </mc:Choice>
        <mc:Fallback>
          <p:sp>
            <p:nvSpPr>
              <p:cNvPr id="3" name="文字方塊 2"/>
              <p:cNvSpPr txBox="1">
                <a:spLocks noRot="1" noChangeAspect="1" noMove="1" noResize="1" noEditPoints="1" noAdjustHandles="1" noChangeArrowheads="1" noChangeShapeType="1" noTextEdit="1"/>
              </p:cNvSpPr>
              <p:nvPr/>
            </p:nvSpPr>
            <p:spPr>
              <a:xfrm>
                <a:off x="1538529" y="5859568"/>
                <a:ext cx="6410325" cy="646331"/>
              </a:xfrm>
              <a:prstGeom prst="rect">
                <a:avLst/>
              </a:prstGeom>
              <a:blipFill rotWithShape="0">
                <a:blip r:embed="rId3"/>
                <a:stretch>
                  <a:fillRect l="-760" t="-5660" b="-1320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02768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Mesh </a:t>
            </a:r>
            <a:r>
              <a:rPr lang="en-US" altLang="zh-TW" dirty="0" smtClean="0"/>
              <a:t>VAE</a:t>
            </a:r>
            <a:r>
              <a:rPr lang="en-US" altLang="zh-TW" dirty="0"/>
              <a:t/>
            </a:r>
            <a:br>
              <a:rPr lang="en-US" altLang="zh-TW" dirty="0"/>
            </a:br>
            <a:r>
              <a:rPr lang="en-US" altLang="zh-TW" sz="2400" dirty="0"/>
              <a:t>Mesh VAE </a:t>
            </a:r>
            <a:r>
              <a:rPr lang="en-US" altLang="zh-TW" sz="2400" dirty="0" smtClean="0"/>
              <a:t>Architecture(cont’d)</a:t>
            </a:r>
            <a:endParaRPr lang="zh-TW" altLang="en-US" sz="2400" dirty="0"/>
          </a:p>
        </p:txBody>
      </p:sp>
      <p:pic>
        <p:nvPicPr>
          <p:cNvPr id="4" name="圖片 3"/>
          <p:cNvPicPr>
            <a:picLocks noChangeAspect="1"/>
          </p:cNvPicPr>
          <p:nvPr/>
        </p:nvPicPr>
        <p:blipFill>
          <a:blip r:embed="rId3"/>
          <a:stretch>
            <a:fillRect/>
          </a:stretch>
        </p:blipFill>
        <p:spPr>
          <a:xfrm>
            <a:off x="800100" y="2586037"/>
            <a:ext cx="7153275" cy="962025"/>
          </a:xfrm>
          <a:prstGeom prst="rect">
            <a:avLst/>
          </a:prstGeom>
        </p:spPr>
      </p:pic>
      <mc:AlternateContent xmlns:mc="http://schemas.openxmlformats.org/markup-compatibility/2006" xmlns:a14="http://schemas.microsoft.com/office/drawing/2010/main">
        <mc:Choice Requires="a14">
          <p:sp>
            <p:nvSpPr>
              <p:cNvPr id="6" name="文字方塊 5"/>
              <p:cNvSpPr txBox="1"/>
              <p:nvPr/>
            </p:nvSpPr>
            <p:spPr>
              <a:xfrm>
                <a:off x="800100" y="2009775"/>
                <a:ext cx="8629650" cy="3416320"/>
              </a:xfrm>
              <a:prstGeom prst="rect">
                <a:avLst/>
              </a:prstGeom>
              <a:noFill/>
            </p:spPr>
            <p:txBody>
              <a:bodyPr wrap="square" rtlCol="0">
                <a:spAutoFit/>
              </a:bodyPr>
              <a:lstStyle/>
              <a:p>
                <a:r>
                  <a:rPr lang="en-US" altLang="zh-TW" dirty="0" smtClean="0"/>
                  <a:t>Loss function is defined as :</a:t>
                </a:r>
              </a:p>
              <a:p>
                <a:endParaRPr lang="en-US" altLang="zh-TW" dirty="0"/>
              </a:p>
              <a:p>
                <a:endParaRPr lang="en-US" altLang="zh-TW" dirty="0" smtClean="0"/>
              </a:p>
              <a:p>
                <a:endParaRPr lang="en-US" altLang="zh-TW" dirty="0"/>
              </a:p>
              <a:p>
                <a:endParaRPr lang="en-US" altLang="zh-TW" dirty="0" smtClean="0"/>
              </a:p>
              <a:p>
                <a:endParaRPr lang="en-US" altLang="zh-TW" dirty="0"/>
              </a:p>
              <a:p>
                <a:r>
                  <a:rPr lang="en-US" altLang="zh-TW" dirty="0" smtClean="0"/>
                  <a:t>where</a:t>
                </a:r>
              </a:p>
              <a:p>
                <a14:m>
                  <m:oMath xmlns:m="http://schemas.openxmlformats.org/officeDocument/2006/math">
                    <m:r>
                      <a:rPr lang="en-US" altLang="zh-TW" b="0" i="1" smtClean="0">
                        <a:latin typeface="Cambria Math" panose="02040503050406030204" pitchFamily="18" charset="0"/>
                      </a:rPr>
                      <m:t>𝑀</m:t>
                    </m:r>
                  </m:oMath>
                </a14:m>
                <a:r>
                  <a:rPr lang="zh-TW" altLang="en-US" dirty="0" smtClean="0"/>
                  <a:t> </a:t>
                </a:r>
                <a:r>
                  <a:rPr lang="en-US" altLang="zh-TW" dirty="0" smtClean="0"/>
                  <a:t>is the number of models in the dataset.</a:t>
                </a:r>
              </a:p>
              <a:p>
                <a14:m>
                  <m:oMath xmlns:m="http://schemas.openxmlformats.org/officeDocument/2006/math">
                    <m:r>
                      <a:rPr lang="zh-TW" altLang="en-US" i="1" smtClean="0">
                        <a:latin typeface="Cambria Math" panose="02040503050406030204" pitchFamily="18" charset="0"/>
                      </a:rPr>
                      <m:t>𝛼</m:t>
                    </m:r>
                  </m:oMath>
                </a14:m>
                <a:r>
                  <a:rPr lang="zh-TW" altLang="en-US" dirty="0" smtClean="0"/>
                  <a:t> </a:t>
                </a:r>
                <a:r>
                  <a:rPr lang="en-US" altLang="zh-TW" dirty="0" smtClean="0"/>
                  <a:t>is parameters to tune the priority over the reconstruction loss and latent loss.</a:t>
                </a:r>
              </a:p>
              <a:p>
                <a14:m>
                  <m:oMath xmlns:m="http://schemas.openxmlformats.org/officeDocument/2006/math">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𝑧</m:t>
                    </m:r>
                    <m:r>
                      <a:rPr lang="en-US" altLang="zh-TW" b="0" i="1" smtClean="0">
                        <a:latin typeface="Cambria Math" panose="02040503050406030204" pitchFamily="18" charset="0"/>
                      </a:rPr>
                      <m:t>)</m:t>
                    </m:r>
                  </m:oMath>
                </a14:m>
                <a:r>
                  <a:rPr lang="zh-TW" altLang="en-US" dirty="0" smtClean="0"/>
                  <a:t> </a:t>
                </a:r>
                <a:r>
                  <a:rPr lang="en-US" altLang="zh-TW" dirty="0" smtClean="0"/>
                  <a:t>is the prior probability.</a:t>
                </a:r>
              </a:p>
              <a:p>
                <a:endParaRPr lang="en-US" altLang="zh-TW" dirty="0" smtClean="0"/>
              </a:p>
              <a:p>
                <a:r>
                  <a:rPr lang="en-US" altLang="zh-TW" dirty="0"/>
                  <a:t> </a:t>
                </a:r>
                <a:r>
                  <a:rPr lang="en-US" altLang="zh-TW" dirty="0" smtClean="0"/>
                  <a:t>         is the posterior probability.</a:t>
                </a:r>
                <a:endParaRPr lang="zh-TW" altLang="en-US" dirty="0"/>
              </a:p>
            </p:txBody>
          </p:sp>
        </mc:Choice>
        <mc:Fallback xmlns="">
          <p:sp>
            <p:nvSpPr>
              <p:cNvPr id="6" name="文字方塊 5"/>
              <p:cNvSpPr txBox="1">
                <a:spLocks noRot="1" noChangeAspect="1" noMove="1" noResize="1" noEditPoints="1" noAdjustHandles="1" noChangeArrowheads="1" noChangeShapeType="1" noTextEdit="1"/>
              </p:cNvSpPr>
              <p:nvPr/>
            </p:nvSpPr>
            <p:spPr>
              <a:xfrm>
                <a:off x="800100" y="2009775"/>
                <a:ext cx="8629650" cy="3416320"/>
              </a:xfrm>
              <a:prstGeom prst="rect">
                <a:avLst/>
              </a:prstGeom>
              <a:blipFill rotWithShape="0">
                <a:blip r:embed="rId4"/>
                <a:stretch>
                  <a:fillRect l="-565" t="-1250" b="-1786"/>
                </a:stretch>
              </a:blipFill>
            </p:spPr>
            <p:txBody>
              <a:bodyPr/>
              <a:lstStyle/>
              <a:p>
                <a:r>
                  <a:rPr lang="zh-TW" altLang="en-US">
                    <a:noFill/>
                  </a:rPr>
                  <a:t> </a:t>
                </a:r>
              </a:p>
            </p:txBody>
          </p:sp>
        </mc:Fallback>
      </mc:AlternateContent>
      <p:pic>
        <p:nvPicPr>
          <p:cNvPr id="7" name="圖片 6"/>
          <p:cNvPicPr>
            <a:picLocks noChangeAspect="1"/>
          </p:cNvPicPr>
          <p:nvPr/>
        </p:nvPicPr>
        <p:blipFill>
          <a:blip r:embed="rId5"/>
          <a:stretch>
            <a:fillRect/>
          </a:stretch>
        </p:blipFill>
        <p:spPr>
          <a:xfrm>
            <a:off x="895350" y="5016280"/>
            <a:ext cx="609600" cy="341832"/>
          </a:xfrm>
          <a:prstGeom prst="rect">
            <a:avLst/>
          </a:prstGeom>
        </p:spPr>
      </p:pic>
    </p:spTree>
    <p:extLst>
      <p:ext uri="{BB962C8B-B14F-4D97-AF65-F5344CB8AC3E}">
        <p14:creationId xmlns:p14="http://schemas.microsoft.com/office/powerpoint/2010/main" val="3187689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Mesh VAE</a:t>
            </a:r>
            <a:br>
              <a:rPr lang="en-US" altLang="zh-TW" dirty="0" smtClean="0"/>
            </a:br>
            <a:r>
              <a:rPr lang="en-US" altLang="zh-TW" dirty="0" smtClean="0"/>
              <a:t>Conditional Mesh VAE</a:t>
            </a:r>
            <a:endParaRPr lang="zh-TW" altLang="en-US" dirty="0"/>
          </a:p>
        </p:txBody>
      </p:sp>
      <p:sp>
        <p:nvSpPr>
          <p:cNvPr id="4" name="文字方塊 3"/>
          <p:cNvSpPr txBox="1"/>
          <p:nvPr/>
        </p:nvSpPr>
        <p:spPr>
          <a:xfrm>
            <a:off x="677334" y="1930400"/>
            <a:ext cx="8305800" cy="646331"/>
          </a:xfrm>
          <a:prstGeom prst="rect">
            <a:avLst/>
          </a:prstGeom>
          <a:noFill/>
        </p:spPr>
        <p:txBody>
          <a:bodyPr wrap="square" rtlCol="0">
            <a:spAutoFit/>
          </a:bodyPr>
          <a:lstStyle/>
          <a:p>
            <a:r>
              <a:rPr lang="en-US" altLang="zh-TW" dirty="0" smtClean="0"/>
              <a:t>When synthesizing new shapes, it is often desirable to control the types of shapes to be generated. To achieve this, the loss function can be changed to:</a:t>
            </a:r>
            <a:endParaRPr lang="zh-TW" altLang="en-US" dirty="0"/>
          </a:p>
        </p:txBody>
      </p:sp>
      <p:pic>
        <p:nvPicPr>
          <p:cNvPr id="5" name="圖片 4"/>
          <p:cNvPicPr>
            <a:picLocks noChangeAspect="1"/>
          </p:cNvPicPr>
          <p:nvPr/>
        </p:nvPicPr>
        <p:blipFill>
          <a:blip r:embed="rId2"/>
          <a:stretch>
            <a:fillRect/>
          </a:stretch>
        </p:blipFill>
        <p:spPr>
          <a:xfrm>
            <a:off x="677334" y="2811015"/>
            <a:ext cx="5338763" cy="1403797"/>
          </a:xfrm>
          <a:prstGeom prst="rect">
            <a:avLst/>
          </a:prstGeom>
        </p:spPr>
      </p:pic>
    </p:spTree>
    <p:extLst>
      <p:ext uri="{BB962C8B-B14F-4D97-AF65-F5344CB8AC3E}">
        <p14:creationId xmlns:p14="http://schemas.microsoft.com/office/powerpoint/2010/main" val="1868776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多面向">
  <a:themeElements>
    <a:clrScheme name="多面向">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10486</TotalTime>
  <Words>483</Words>
  <Application>Microsoft Office PowerPoint</Application>
  <PresentationFormat>寬螢幕</PresentationFormat>
  <Paragraphs>101</Paragraphs>
  <Slides>20</Slides>
  <Notes>6</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20</vt:i4>
      </vt:variant>
    </vt:vector>
  </HeadingPairs>
  <TitlesOfParts>
    <vt:vector size="28" baseType="lpstr">
      <vt:lpstr>微軟正黑體</vt:lpstr>
      <vt:lpstr>新細明體</vt:lpstr>
      <vt:lpstr>Arial</vt:lpstr>
      <vt:lpstr>Calibri</vt:lpstr>
      <vt:lpstr>Cambria Math</vt:lpstr>
      <vt:lpstr>Trebuchet MS</vt:lpstr>
      <vt:lpstr>Wingdings 3</vt:lpstr>
      <vt:lpstr>多面向</vt:lpstr>
      <vt:lpstr>Variational Autoencoders for Deforming 3D Mesh Models Tan, Qingyang, et al. "Variational Autoencoders for Deforming 3D Mesh Models." arXiv preprint arXiv:1709.04307 (2017).</vt:lpstr>
      <vt:lpstr>Introduction</vt:lpstr>
      <vt:lpstr>Feature Representation</vt:lpstr>
      <vt:lpstr>Feature Representation(cont’d)</vt:lpstr>
      <vt:lpstr>Feature Representation(cont’d)</vt:lpstr>
      <vt:lpstr>Mesh VAE Feature Preprocessing</vt:lpstr>
      <vt:lpstr>Mesh VAE Mesh VAE Architecture</vt:lpstr>
      <vt:lpstr>Mesh VAE Mesh VAE Architecture(cont’d)</vt:lpstr>
      <vt:lpstr>Mesh VAE Conditional Mesh VAE</vt:lpstr>
      <vt:lpstr>Mesh VAE Extended Model with Improved Low-Dimensional Embedding</vt:lpstr>
      <vt:lpstr>Mesh VAE Applications</vt:lpstr>
      <vt:lpstr>Framework Evaluation Latent Dimensions</vt:lpstr>
      <vt:lpstr>Framework Evaluation RIMD Feature</vt:lpstr>
      <vt:lpstr>Generation of Novel Models(Conditional Mesh VAE)</vt:lpstr>
      <vt:lpstr>Mesh Interpolation</vt:lpstr>
      <vt:lpstr>Mesh Interpolation(cont’d)</vt:lpstr>
      <vt:lpstr>Embedding</vt:lpstr>
      <vt:lpstr>Synthesis based Exploration of the Shape Space</vt:lpstr>
      <vt:lpstr>Future work</vt:lpstr>
      <vt:lpstr>Thank you for your listening!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for Image Resizing</dc:title>
  <dc:creator>Laplace</dc:creator>
  <cp:lastModifiedBy>Windows 使用者</cp:lastModifiedBy>
  <cp:revision>206</cp:revision>
  <dcterms:created xsi:type="dcterms:W3CDTF">2018-03-07T05:45:12Z</dcterms:created>
  <dcterms:modified xsi:type="dcterms:W3CDTF">2018-11-21T04:23:38Z</dcterms:modified>
</cp:coreProperties>
</file>